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Bobby Jones Soft" charset="1" panose="00000000000000000000"/>
      <p:regular r:id="rId15"/>
    </p:embeddedFont>
    <p:embeddedFont>
      <p:font typeface="Glacial Indifference" charset="1" panose="00000000000000000000"/>
      <p:regular r:id="rId16"/>
    </p:embeddedFont>
    <p:embeddedFont>
      <p:font typeface="Glacial Indifference Italics" charset="1" panose="00000000000000000000"/>
      <p:regular r:id="rId17"/>
    </p:embeddedFont>
    <p:embeddedFont>
      <p:font typeface="Playpen Sans" charset="1" panose="00000000000000000000"/>
      <p:regular r:id="rId21"/>
    </p:embeddedFont>
    <p:embeddedFont>
      <p:font typeface="Glacial Indifference Bold" charset="1" panose="00000800000000000000"/>
      <p:regular r:id="rId24"/>
    </p:embeddedFont>
    <p:embeddedFont>
      <p:font typeface="Glacial Indifference Bold Italics" charset="1" panose="000008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fonts/font24.fntdata" Type="http://schemas.openxmlformats.org/officeDocument/2006/relationships/font"/><Relationship Id="rId25" Target="notesSlides/notesSlide4.xml" Type="http://schemas.openxmlformats.org/officeDocument/2006/relationships/notesSlide"/><Relationship Id="rId26" Target="fonts/font26.fntdata" Type="http://schemas.openxmlformats.org/officeDocument/2006/relationships/font"/><Relationship Id="rId27" Target="notesSlides/notesSlide5.xml" Type="http://schemas.openxmlformats.org/officeDocument/2006/relationships/notesSlide"/><Relationship Id="rId28" Target="notesSlides/notesSlide6.xml" Type="http://schemas.openxmlformats.org/officeDocument/2006/relationships/notesSlide"/><Relationship Id="rId29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8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Explain that you would like the class to create a list of 'agreements' for how everyone will behave and treat one another in the class. Ensure a common understanding. For example:</a:t>
            </a:r>
          </a:p>
          <a:p>
            <a:r>
              <a:rPr lang="en-US"/>
              <a:t/>
            </a:r>
          </a:p>
          <a:p>
            <a:r>
              <a:rPr lang="en-US"/>
              <a:t>1. We will treat one another with kindness and respect (listening to each other, speaking one at a time, etc)</a:t>
            </a:r>
          </a:p>
          <a:p>
            <a:r>
              <a:rPr lang="en-US"/>
              <a:t>2. We all have the right to 'pass' on answering a question or participating in an activity that makes us feel uncomfortable.</a:t>
            </a:r>
          </a:p>
          <a:p>
            <a:r>
              <a:rPr lang="en-US"/>
              <a:t>3. We can disagree but will not pass judgments, make fun of, or or put anybody down. 'Challenge the opinion, not the person.'</a:t>
            </a:r>
          </a:p>
          <a:p>
            <a:r>
              <a:rPr lang="en-US"/>
              <a:t>4. Asking questions is encouraged and will be valued by our teacher. We do not ask questions to purposefully embarrass or belittle another.</a:t>
            </a:r>
          </a:p>
          <a:p>
            <a:r>
              <a:rPr lang="en-US"/>
              <a:t/>
            </a:r>
          </a:p>
          <a:p>
            <a:r>
              <a:rPr lang="en-US"/>
              <a:t>*Feel free to change the agreements to suit your class, and ask whether there are any others they'd add to the list in order to create a safe, comfortable learning environment.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jpeg" Type="http://schemas.openxmlformats.org/officeDocument/2006/relationships/image"/><Relationship Id="rId4" Target="https://www.youtube.com/watch?v=EOyJpKqm704" TargetMode="External" Type="http://schemas.openxmlformats.org/officeDocument/2006/relationships/video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98573" y="7622352"/>
            <a:ext cx="1478992" cy="1998212"/>
          </a:xfrm>
          <a:custGeom>
            <a:avLst/>
            <a:gdLst/>
            <a:ahLst/>
            <a:cxnLst/>
            <a:rect r="r" b="b" t="t" l="l"/>
            <a:pathLst>
              <a:path h="1998212" w="1478992">
                <a:moveTo>
                  <a:pt x="0" y="0"/>
                </a:moveTo>
                <a:lnTo>
                  <a:pt x="1478992" y="0"/>
                </a:lnTo>
                <a:lnTo>
                  <a:pt x="1478992" y="1998212"/>
                </a:lnTo>
                <a:lnTo>
                  <a:pt x="0" y="1998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75036" y="2695278"/>
            <a:ext cx="13937928" cy="2370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2"/>
              </a:lnSpc>
            </a:pPr>
            <a:r>
              <a:rPr lang="en-US" sz="16935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RESPECT 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05441" y="5132451"/>
            <a:ext cx="9477119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YEAR 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69662" y="8640508"/>
            <a:ext cx="5989638" cy="532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58"/>
              </a:lnSpc>
            </a:pPr>
            <a:r>
              <a:rPr lang="en-US" sz="196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presentation has been adapted for the Isle of Man from respect</a:t>
            </a:r>
            <a:r>
              <a:rPr lang="en-US" sz="1960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me</a:t>
            </a:r>
            <a:r>
              <a:rPr lang="en-US" sz="196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Scotland’s anti-bullying service.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114425"/>
            <a:ext cx="7641221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CLASS AGREEMENTS</a:t>
            </a:r>
          </a:p>
        </p:txBody>
      </p:sp>
      <p:sp>
        <p:nvSpPr>
          <p:cNvPr name="Freeform 6" id="6"/>
          <p:cNvSpPr/>
          <p:nvPr/>
        </p:nvSpPr>
        <p:spPr>
          <a:xfrm flipH="true" flipV="true" rot="5400000">
            <a:off x="4543789" y="1970205"/>
            <a:ext cx="6115859" cy="7714960"/>
          </a:xfrm>
          <a:custGeom>
            <a:avLst/>
            <a:gdLst/>
            <a:ahLst/>
            <a:cxnLst/>
            <a:rect r="r" b="b" t="t" l="l"/>
            <a:pathLst>
              <a:path h="7714960" w="6115859">
                <a:moveTo>
                  <a:pt x="6115859" y="7714960"/>
                </a:moveTo>
                <a:lnTo>
                  <a:pt x="0" y="7714960"/>
                </a:lnTo>
                <a:lnTo>
                  <a:pt x="0" y="0"/>
                </a:lnTo>
                <a:lnTo>
                  <a:pt x="6115859" y="0"/>
                </a:lnTo>
                <a:lnTo>
                  <a:pt x="6115859" y="77149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9892" y="3222479"/>
            <a:ext cx="7576310" cy="5115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Kindness and respect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Right to pass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Nonjudgmental</a:t>
            </a:r>
          </a:p>
          <a:p>
            <a:pPr algn="l" marL="1050493" indent="-525247" lvl="1">
              <a:lnSpc>
                <a:spcPts val="6811"/>
              </a:lnSpc>
              <a:buFont typeface="Arial"/>
              <a:buChar char="•"/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such thing as silly </a:t>
            </a:r>
          </a:p>
          <a:p>
            <a:pPr algn="l"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  questions</a:t>
            </a:r>
          </a:p>
          <a:p>
            <a:pPr algn="ctr">
              <a:lnSpc>
                <a:spcPts val="681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459198" y="8305225"/>
            <a:ext cx="59639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any others?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35674" y="4043464"/>
            <a:ext cx="6299644" cy="5693303"/>
          </a:xfrm>
          <a:custGeom>
            <a:avLst/>
            <a:gdLst/>
            <a:ahLst/>
            <a:cxnLst/>
            <a:rect r="r" b="b" t="t" l="l"/>
            <a:pathLst>
              <a:path h="5693303" w="6299644">
                <a:moveTo>
                  <a:pt x="0" y="0"/>
                </a:moveTo>
                <a:lnTo>
                  <a:pt x="6299643" y="0"/>
                </a:lnTo>
                <a:lnTo>
                  <a:pt x="6299643" y="5693303"/>
                </a:lnTo>
                <a:lnTo>
                  <a:pt x="0" y="569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418680" y="3881539"/>
            <a:ext cx="11869320" cy="274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11"/>
              </a:lnSpc>
              <a:spcBef>
                <a:spcPct val="0"/>
              </a:spcBef>
            </a:pPr>
            <a:r>
              <a:rPr lang="en-US" sz="7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does the word ‘respect’ mean to you?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5674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HAVE A THINK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444904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35674" y="2777053"/>
            <a:ext cx="5458583" cy="6854385"/>
          </a:xfrm>
          <a:custGeom>
            <a:avLst/>
            <a:gdLst/>
            <a:ahLst/>
            <a:cxnLst/>
            <a:rect r="r" b="b" t="t" l="l"/>
            <a:pathLst>
              <a:path h="6854385" w="5458583">
                <a:moveTo>
                  <a:pt x="0" y="0"/>
                </a:moveTo>
                <a:lnTo>
                  <a:pt x="5458583" y="0"/>
                </a:lnTo>
                <a:lnTo>
                  <a:pt x="5458583" y="6854385"/>
                </a:lnTo>
                <a:lnTo>
                  <a:pt x="0" y="6854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TALK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38036" y="986686"/>
            <a:ext cx="10991406" cy="8271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</a:pPr>
            <a:r>
              <a:rPr lang="en-US" sz="5845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does respect look and sound like....</a:t>
            </a:r>
          </a:p>
          <a:p>
            <a:pPr algn="ctr">
              <a:lnSpc>
                <a:spcPts val="8184"/>
              </a:lnSpc>
            </a:pPr>
          </a:p>
          <a:p>
            <a:pPr algn="ctr">
              <a:lnSpc>
                <a:spcPts val="8184"/>
              </a:lnSpc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...in class?</a:t>
            </a:r>
          </a:p>
          <a:p>
            <a:pPr algn="ctr">
              <a:lnSpc>
                <a:spcPts val="8184"/>
              </a:lnSpc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...at home?</a:t>
            </a:r>
          </a:p>
          <a:p>
            <a:pPr algn="ctr">
              <a:lnSpc>
                <a:spcPts val="8184"/>
              </a:lnSpc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...in town?</a:t>
            </a:r>
          </a:p>
          <a:p>
            <a:pPr algn="ctr">
              <a:lnSpc>
                <a:spcPts val="8184"/>
              </a:lnSpc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...with friends?</a:t>
            </a:r>
          </a:p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...with someone you don’t like?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6332" y="708227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EXAMPLES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40508" y="3366111"/>
            <a:ext cx="11559529" cy="873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1"/>
              </a:lnSpc>
              <a:spcBef>
                <a:spcPct val="0"/>
              </a:spcBef>
            </a:pPr>
            <a:r>
              <a:rPr lang="en-US" sz="5050" i="true">
                <a:solidFill>
                  <a:srgbClr val="FFBD59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including someone in the conversation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04333" y="4855307"/>
            <a:ext cx="10991406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sz="5845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shaking hands or bowing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0800" y="5313707"/>
            <a:ext cx="7246028" cy="1598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3"/>
              </a:lnSpc>
              <a:spcBef>
                <a:spcPct val="0"/>
              </a:spcBef>
            </a:pPr>
            <a:r>
              <a:rPr lang="en-US" b="true" sz="4573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showing interest in what others have to say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337082" y="7770411"/>
            <a:ext cx="10991406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sz="5845">
                <a:solidFill>
                  <a:srgbClr val="8C52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“how are you?”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91556" y="1782209"/>
            <a:ext cx="10991406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b="true" sz="584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helping carry the shopping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53813" y="8818143"/>
            <a:ext cx="10991406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sz="58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listening to the teacher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52789" y="6880672"/>
            <a:ext cx="5841206" cy="1004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4"/>
              </a:lnSpc>
              <a:spcBef>
                <a:spcPct val="0"/>
              </a:spcBef>
            </a:pPr>
            <a:r>
              <a:rPr lang="en-US" b="true" sz="5845" i="true">
                <a:solidFill>
                  <a:srgbClr val="FF66C4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“well done!”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610094" y="2888217"/>
            <a:ext cx="5187777" cy="6848550"/>
          </a:xfrm>
          <a:custGeom>
            <a:avLst/>
            <a:gdLst/>
            <a:ahLst/>
            <a:cxnLst/>
            <a:rect r="r" b="b" t="t" l="l"/>
            <a:pathLst>
              <a:path h="6848550" w="5187777">
                <a:moveTo>
                  <a:pt x="0" y="0"/>
                </a:moveTo>
                <a:lnTo>
                  <a:pt x="5187776" y="0"/>
                </a:lnTo>
                <a:lnTo>
                  <a:pt x="5187776" y="6848550"/>
                </a:lnTo>
                <a:lnTo>
                  <a:pt x="0" y="6848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884285"/>
            <a:ext cx="12044868" cy="4134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11"/>
              </a:lnSpc>
              <a:spcBef>
                <a:spcPct val="0"/>
              </a:spcBef>
            </a:pPr>
            <a:r>
              <a:rPr lang="en-US" sz="786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respect an important part of healthy relationships? why or why not?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5674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HAVE A THINK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070869" y="2450640"/>
            <a:ext cx="11376746" cy="7167350"/>
          </a:xfrm>
          <a:custGeom>
            <a:avLst/>
            <a:gdLst/>
            <a:ahLst/>
            <a:cxnLst/>
            <a:rect r="r" b="b" t="t" l="l"/>
            <a:pathLst>
              <a:path h="7167350" w="11376746">
                <a:moveTo>
                  <a:pt x="0" y="0"/>
                </a:moveTo>
                <a:lnTo>
                  <a:pt x="11376746" y="0"/>
                </a:lnTo>
                <a:lnTo>
                  <a:pt x="11376746" y="7167350"/>
                </a:lnTo>
                <a:lnTo>
                  <a:pt x="0" y="7167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152064">
            <a:off x="-660142" y="3849879"/>
            <a:ext cx="12044868" cy="1352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11"/>
              </a:lnSpc>
              <a:spcBef>
                <a:spcPct val="0"/>
              </a:spcBef>
            </a:pPr>
            <a:r>
              <a:rPr lang="en-US" b="true" sz="7865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 ripple effect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ACTIVITY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550233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0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WATCH</a:t>
            </a:r>
          </a:p>
        </p:txBody>
      </p:sp>
      <p:pic>
        <p:nvPicPr>
          <p:cNvPr name="Picture 6" id="6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2846797" y="2320722"/>
            <a:ext cx="12594406" cy="70788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E4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674" y="765378"/>
            <a:ext cx="17016652" cy="9186533"/>
            <a:chOff x="0" y="0"/>
            <a:chExt cx="6253988" cy="3376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53988" cy="3376250"/>
            </a:xfrm>
            <a:custGeom>
              <a:avLst/>
              <a:gdLst/>
              <a:ahLst/>
              <a:cxnLst/>
              <a:rect r="r" b="b" t="t" l="l"/>
              <a:pathLst>
                <a:path h="3376250" w="6253988">
                  <a:moveTo>
                    <a:pt x="0" y="0"/>
                  </a:moveTo>
                  <a:lnTo>
                    <a:pt x="6253988" y="0"/>
                  </a:lnTo>
                  <a:lnTo>
                    <a:pt x="6253988" y="3376250"/>
                  </a:lnTo>
                  <a:lnTo>
                    <a:pt x="0" y="3376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253988" cy="3404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449324"/>
            <a:ext cx="6364407" cy="6502587"/>
          </a:xfrm>
          <a:custGeom>
            <a:avLst/>
            <a:gdLst/>
            <a:ahLst/>
            <a:cxnLst/>
            <a:rect r="r" b="b" t="t" l="l"/>
            <a:pathLst>
              <a:path h="6502587" w="6364407">
                <a:moveTo>
                  <a:pt x="0" y="0"/>
                </a:moveTo>
                <a:lnTo>
                  <a:pt x="6364407" y="0"/>
                </a:lnTo>
                <a:lnTo>
                  <a:pt x="6364407" y="6502587"/>
                </a:lnTo>
                <a:lnTo>
                  <a:pt x="0" y="6502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35674" y="1114425"/>
            <a:ext cx="5762856" cy="99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7062">
                <a:solidFill>
                  <a:srgbClr val="000000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LET’S REFLECT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27818" y="3306449"/>
            <a:ext cx="8344372" cy="3816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58"/>
              </a:lnSpc>
              <a:spcBef>
                <a:spcPct val="0"/>
              </a:spcBef>
            </a:pPr>
            <a:r>
              <a:rPr lang="en-US" sz="725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what’s one idea you’re taking away from today’s lesson?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DAGSh_T2QaE</dc:identifier>
  <dcterms:modified xsi:type="dcterms:W3CDTF">2011-08-01T06:04:30Z</dcterms:modified>
  <cp:revision>1</cp:revision>
  <dc:title>7.1.4 - </dc:title>
</cp:coreProperties>
</file>