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8288000" cy="10287000"/>
  <p:notesSz cx="6858000" cy="9144000"/>
  <p:embeddedFontLst>
    <p:embeddedFont>
      <p:font typeface="Bobby Jones Soft" panose="020B0604020202020204" charset="0"/>
      <p:regular r:id="rId28"/>
    </p:embeddedFont>
    <p:embeddedFont>
      <p:font typeface="Glacial Indifference" panose="020B0604020202020204" charset="0"/>
      <p:regular r:id="rId29"/>
    </p:embeddedFont>
    <p:embeddedFont>
      <p:font typeface="Glacial Indifference Bold" panose="020B0604020202020204" charset="0"/>
      <p:regular r:id="rId30"/>
    </p:embeddedFont>
    <p:embeddedFont>
      <p:font typeface="Playpen Sans"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5" d="100"/>
          <a:sy n="65" d="100"/>
        </p:scale>
        <p:origin x="10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10.10.2024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you would like the class to create a list of 'agreements' for how everyone will behave and treat one another in the class. Ensure a common understanding. For example:</a:t>
            </a:r>
          </a:p>
          <a:p>
            <a:endParaRPr lang="en-US"/>
          </a:p>
          <a:p>
            <a:r>
              <a:rPr lang="en-US"/>
              <a:t>1. We will treat one another with kindness and respect (listening to each other, speaking one at a time, etc)</a:t>
            </a:r>
          </a:p>
          <a:p>
            <a:r>
              <a:rPr lang="en-US"/>
              <a:t>2. We all have the right to 'pass' on answering a question or participating in an activity that makes us feel uncomfortable.</a:t>
            </a:r>
          </a:p>
          <a:p>
            <a:r>
              <a:rPr lang="en-US"/>
              <a:t>3. We can disagree but will not pass judgments, make fun of, or or put anybody down. 'Challenge the opinion, not the person.'</a:t>
            </a:r>
          </a:p>
          <a:p>
            <a:r>
              <a:rPr lang="en-US"/>
              <a:t>4. Asking questions is encouraged and will be valued by our teacher. We do not ask questions to purposefully embarrass or belittle another.</a:t>
            </a:r>
          </a:p>
          <a:p>
            <a:endParaRPr lang="en-US"/>
          </a:p>
          <a:p>
            <a:r>
              <a:rPr lang="en-US"/>
              <a:t>*Feel free to change the agreements to suit your class, and ask whether there are any others they'd add to the list in order to create a safe, comfortable learning environment.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After the groups have had time for discussion, share this slide and ask for feedback. Does it match what they've written?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you will now be doing an activity to demonstrate how consent could be communicated.</a:t>
            </a:r>
          </a:p>
          <a:p>
            <a:endParaRPr lang="en-US"/>
          </a:p>
          <a:p>
            <a:r>
              <a:rPr lang="en-US"/>
              <a:t>If there is enough room in the classroom, ask the students to form two lines, facing each other. If there is not enough room, ask for a couple of volunteers to come to the front of the room and stand on opposite sides of the room facing each other.</a:t>
            </a:r>
          </a:p>
          <a:p>
            <a:endParaRPr lang="en-US"/>
          </a:p>
          <a:p>
            <a:r>
              <a:rPr lang="en-US"/>
              <a:t>Explain that person A is going to be walking towards person B. Person B's job is to say "Stop" or "Don't come any closer" or to VERBALLY communicate that they want person A to stop walking when they've gotten too close. The job of person A is to stop walking as soon as they hear this cue.</a:t>
            </a:r>
          </a:p>
          <a:p>
            <a:endParaRPr lang="en-US"/>
          </a:p>
          <a:p>
            <a:r>
              <a:rPr lang="en-US"/>
              <a:t>Afterward, have the students switch roles. Person B will now be walking towards person A, and person A must communicate NON VERBALLY when they want person B to stop. They can use facial expressions, body language, hand signals, etc, but NO WORDS.</a:t>
            </a:r>
          </a:p>
          <a:p>
            <a:endParaRPr lang="en-US"/>
          </a:p>
          <a:p>
            <a:r>
              <a:rPr lang="en-US"/>
              <a:t>The job of person B is to watch for these cues and stop.</a:t>
            </a:r>
          </a:p>
          <a:p>
            <a:endParaRPr lang="en-US"/>
          </a:p>
          <a:p>
            <a:r>
              <a:rPr lang="en-US"/>
              <a:t>Explain at the beginning that we all have different concepts of space and personal boundaries, so we may want people to stop at different times. This may also depend on our relationship with the person (for example, if it's our best friend, we may be OK with them being really close. If it's a stranger, we may ask them to stop further back).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Once the activity is finished, ask the class to sit down and ask for feedback from both persons A and B.</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Pose this question: whose responsibility was it to stop?</a:t>
            </a:r>
          </a:p>
          <a:p>
            <a:endParaRPr lang="en-US"/>
          </a:p>
          <a:p>
            <a:r>
              <a:rPr lang="en-US"/>
              <a:t>Make the point that it is ALWAYS the responsibility of the person seeking consent (in this case, the person approaching) to stop, if the other person does not give consent, withdraws consent, or isn't clear.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Read the following scenarios and ask the class if they think consent is being given. How do they know?</a:t>
            </a:r>
          </a:p>
          <a:p>
            <a:endParaRPr lang="en-US"/>
          </a:p>
          <a:p>
            <a:r>
              <a:rPr lang="en-US"/>
              <a:t>This can be done as a whole class or in small groups.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today we will be talking about consent, and ask the class what the word means to them. Allow some time for discussion.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Now pose this question to the class: what if you're not sure if whether somebody is giving consent or not?</a:t>
            </a:r>
          </a:p>
          <a:p>
            <a:endParaRPr lang="en-US"/>
          </a:p>
          <a:p>
            <a:r>
              <a:rPr lang="en-US"/>
              <a:t>Allow time for discussion.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Make the point that if you are ever unsure, ASK. </a:t>
            </a:r>
          </a:p>
          <a:p>
            <a:endParaRPr lang="en-US"/>
          </a:p>
          <a:p>
            <a:r>
              <a:rPr lang="en-US"/>
              <a:t>If you're still not sure, or if the person doesn't seem sure, treat it as if consent is not being given.</a:t>
            </a:r>
          </a:p>
          <a:p>
            <a:endParaRPr lang="en-US"/>
          </a:p>
          <a:p>
            <a:r>
              <a:rPr lang="en-US"/>
              <a:t>If it's not an enthusiastic yes, it's a NO.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Introduce the video which is about making a cup of tea, as a metaphor for consent</a:t>
            </a:r>
          </a:p>
          <a:p>
            <a:r>
              <a:rPr lang="en-US" dirty="0"/>
              <a:t>https://www.youtube.com/watch?v=fGoWLWS4-kU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consent is basically about giving and asking for permission to do things.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Ask the class what kinds of situations they think we might need to ask for, give, or not give consent? You may wish to split the class into small groups or pairs to discuss this for a few minutes, and then bring them back to the wider group to share.</a:t>
            </a:r>
          </a:p>
          <a:p>
            <a:endParaRPr lang="en-US"/>
          </a:p>
          <a:p>
            <a:r>
              <a:rPr lang="en-US"/>
              <a:t>**Remind students that this is not about sharing personal experiences, we are talking about general situations.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Share some examples and make the point that every day, we are all asking for, giving, and not giving consent, maybe without even realising this is what we're doing!</a:t>
            </a:r>
          </a:p>
          <a:p>
            <a:endParaRPr lang="en-US"/>
          </a:p>
          <a:p>
            <a:r>
              <a:rPr lang="en-US"/>
              <a:t>It's also important for the class to understand that, while we normally associate consent with sexual situations, consent is actually a much wider concept that applies to everything we do, and every relationship we have with others.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Ask the class to think about how we know if somebody is giving us, or not giving us, consent.</a:t>
            </a:r>
          </a:p>
          <a:p>
            <a:endParaRPr lang="en-US"/>
          </a:p>
          <a:p>
            <a:r>
              <a:rPr lang="en-US"/>
              <a:t>Split them into groups/pairs for the next activity. They may wish to write things down on a sheet of paper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Ask the groups to write down some verbal cues that someone is giving consent, and verbal cues that someone is not giving consent.</a:t>
            </a:r>
          </a:p>
          <a:p>
            <a:endParaRPr lang="en-US"/>
          </a:p>
          <a:p>
            <a:r>
              <a:rPr lang="en-US"/>
              <a:t>What would they be saying?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After the groups have had time for discussion, share this slide and ask for feedback. Does it match what they've written?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Now ask the groups to think about nonverbal signs.</a:t>
            </a:r>
          </a:p>
          <a:p>
            <a:endParaRPr lang="en-US"/>
          </a:p>
          <a:p>
            <a:r>
              <a:rPr lang="en-US"/>
              <a:t>How would they know if somebody was, and wasn't, giving consent based on their body language, facial expressions, etc?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ideo" Target="https://www.youtube.com/embed/fGoWLWS4-kU?feature=oembed" TargetMode="Externa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E17EB"/>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798573" y="7622352"/>
            <a:ext cx="1478992" cy="1998212"/>
          </a:xfrm>
          <a:custGeom>
            <a:avLst/>
            <a:gdLst/>
            <a:ahLst/>
            <a:cxnLst/>
            <a:rect l="l" t="t" r="r" b="b"/>
            <a:pathLst>
              <a:path w="1478992" h="1998212">
                <a:moveTo>
                  <a:pt x="0" y="0"/>
                </a:moveTo>
                <a:lnTo>
                  <a:pt x="1478992" y="0"/>
                </a:lnTo>
                <a:lnTo>
                  <a:pt x="1478992" y="1998212"/>
                </a:lnTo>
                <a:lnTo>
                  <a:pt x="0" y="1998212"/>
                </a:lnTo>
                <a:lnTo>
                  <a:pt x="0" y="0"/>
                </a:lnTo>
                <a:close/>
              </a:path>
            </a:pathLst>
          </a:custGeom>
          <a:blipFill>
            <a:blip r:embed="rId2"/>
            <a:stretch>
              <a:fillRect/>
            </a:stretch>
          </a:blipFill>
        </p:spPr>
        <p:txBody>
          <a:bodyPr/>
          <a:lstStyle/>
          <a:p>
            <a:endParaRPr lang="en-GB"/>
          </a:p>
        </p:txBody>
      </p:sp>
      <p:sp>
        <p:nvSpPr>
          <p:cNvPr id="6" name="TextBox 6"/>
          <p:cNvSpPr txBox="1"/>
          <p:nvPr/>
        </p:nvSpPr>
        <p:spPr>
          <a:xfrm>
            <a:off x="1197641" y="2026700"/>
            <a:ext cx="15892719" cy="2252859"/>
          </a:xfrm>
          <a:prstGeom prst="rect">
            <a:avLst/>
          </a:prstGeom>
        </p:spPr>
        <p:txBody>
          <a:bodyPr lIns="0" tIns="0" rIns="0" bIns="0" rtlCol="0" anchor="t">
            <a:spAutoFit/>
          </a:bodyPr>
          <a:lstStyle/>
          <a:p>
            <a:pPr algn="ctr">
              <a:lnSpc>
                <a:spcPts val="16840"/>
              </a:lnSpc>
            </a:pPr>
            <a:r>
              <a:rPr lang="en-US" sz="16038">
                <a:solidFill>
                  <a:srgbClr val="000000"/>
                </a:solidFill>
                <a:latin typeface="Bobby Jones Soft"/>
                <a:ea typeface="Bobby Jones Soft"/>
                <a:cs typeface="Bobby Jones Soft"/>
                <a:sym typeface="Bobby Jones Soft"/>
              </a:rPr>
              <a:t>CONSENT </a:t>
            </a:r>
          </a:p>
        </p:txBody>
      </p:sp>
      <p:sp>
        <p:nvSpPr>
          <p:cNvPr id="7" name="TextBox 7"/>
          <p:cNvSpPr txBox="1"/>
          <p:nvPr/>
        </p:nvSpPr>
        <p:spPr>
          <a:xfrm>
            <a:off x="4405441" y="5132451"/>
            <a:ext cx="9477119" cy="1362075"/>
          </a:xfrm>
          <a:prstGeom prst="rect">
            <a:avLst/>
          </a:prstGeom>
        </p:spPr>
        <p:txBody>
          <a:bodyPr lIns="0" tIns="0" rIns="0" bIns="0" rtlCol="0" anchor="t">
            <a:spAutoFit/>
          </a:bodyPr>
          <a:lstStyle/>
          <a:p>
            <a:pPr algn="ctr">
              <a:lnSpc>
                <a:spcPts val="5250"/>
              </a:lnSpc>
            </a:pPr>
            <a:r>
              <a:rPr lang="en-US" sz="5000">
                <a:solidFill>
                  <a:srgbClr val="000000"/>
                </a:solidFill>
                <a:latin typeface="Glacial Indifference"/>
                <a:ea typeface="Glacial Indifference"/>
                <a:cs typeface="Glacial Indifference"/>
                <a:sym typeface="Glacial Indifference"/>
              </a:rPr>
              <a:t>RSE DROP DOWN</a:t>
            </a:r>
          </a:p>
          <a:p>
            <a:pPr algn="ctr">
              <a:lnSpc>
                <a:spcPts val="5250"/>
              </a:lnSpc>
            </a:pPr>
            <a:r>
              <a:rPr lang="en-US" sz="5000">
                <a:solidFill>
                  <a:srgbClr val="000000"/>
                </a:solidFill>
                <a:latin typeface="Glacial Indifference"/>
                <a:ea typeface="Glacial Indifference"/>
                <a:cs typeface="Glacial Indifference"/>
                <a:sym typeface="Glacial Indifference"/>
              </a:rPr>
              <a:t>YEAR 9</a:t>
            </a:r>
          </a:p>
        </p:txBody>
      </p:sp>
      <p:sp>
        <p:nvSpPr>
          <p:cNvPr id="8" name="TextBox 8"/>
          <p:cNvSpPr txBox="1"/>
          <p:nvPr/>
        </p:nvSpPr>
        <p:spPr>
          <a:xfrm>
            <a:off x="11269662" y="8640508"/>
            <a:ext cx="5989638" cy="801367"/>
          </a:xfrm>
          <a:prstGeom prst="rect">
            <a:avLst/>
          </a:prstGeom>
        </p:spPr>
        <p:txBody>
          <a:bodyPr lIns="0" tIns="0" rIns="0" bIns="0" rtlCol="0" anchor="t">
            <a:spAutoFit/>
          </a:bodyPr>
          <a:lstStyle/>
          <a:p>
            <a:pPr algn="just">
              <a:lnSpc>
                <a:spcPts val="2058"/>
              </a:lnSpc>
            </a:pPr>
            <a:r>
              <a:rPr lang="en-US" sz="1960">
                <a:solidFill>
                  <a:srgbClr val="000000"/>
                </a:solidFill>
                <a:latin typeface="Glacial Indifference"/>
                <a:ea typeface="Glacial Indifference"/>
                <a:cs typeface="Glacial Indifference"/>
                <a:sym typeface="Glacial Indifference"/>
              </a:rPr>
              <a:t>This presentation has been adapted for the Isle of Man from Scotland’s national resource for relationships, sexual health, and parenthood (RSHP) education.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E17EB"/>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2126546" y="3629714"/>
            <a:ext cx="14034907" cy="1883101"/>
          </a:xfrm>
          <a:prstGeom prst="rect">
            <a:avLst/>
          </a:prstGeom>
        </p:spPr>
        <p:txBody>
          <a:bodyPr lIns="0" tIns="0" rIns="0" bIns="0" rtlCol="0" anchor="t">
            <a:spAutoFit/>
          </a:bodyPr>
          <a:lstStyle/>
          <a:p>
            <a:pPr algn="l">
              <a:lnSpc>
                <a:spcPts val="7507"/>
              </a:lnSpc>
            </a:pPr>
            <a:r>
              <a:rPr lang="en-US" sz="5362">
                <a:solidFill>
                  <a:srgbClr val="000000"/>
                </a:solidFill>
                <a:latin typeface="Glacial Indifference"/>
                <a:ea typeface="Glacial Indifference"/>
                <a:cs typeface="Glacial Indifference"/>
                <a:sym typeface="Glacial Indifference"/>
              </a:rPr>
              <a:t>What would someone do if they </a:t>
            </a:r>
            <a:r>
              <a:rPr lang="en-US" sz="5362" b="1" u="sng">
                <a:solidFill>
                  <a:srgbClr val="000000"/>
                </a:solidFill>
                <a:latin typeface="Glacial Indifference Bold"/>
                <a:ea typeface="Glacial Indifference Bold"/>
                <a:cs typeface="Glacial Indifference Bold"/>
                <a:sym typeface="Glacial Indifference Bold"/>
              </a:rPr>
              <a:t>are</a:t>
            </a:r>
            <a:r>
              <a:rPr lang="en-US" sz="5362">
                <a:solidFill>
                  <a:srgbClr val="000000"/>
                </a:solidFill>
                <a:latin typeface="Glacial Indifference"/>
                <a:ea typeface="Glacial Indifference"/>
                <a:cs typeface="Glacial Indifference"/>
                <a:sym typeface="Glacial Indifference"/>
              </a:rPr>
              <a:t> giving consent/OK with what we’re doing or asking?</a:t>
            </a:r>
          </a:p>
        </p:txBody>
      </p:sp>
      <p:sp>
        <p:nvSpPr>
          <p:cNvPr id="6" name="TextBox 6"/>
          <p:cNvSpPr txBox="1"/>
          <p:nvPr/>
        </p:nvSpPr>
        <p:spPr>
          <a:xfrm>
            <a:off x="821664" y="1221537"/>
            <a:ext cx="5762856" cy="1931737"/>
          </a:xfrm>
          <a:prstGeom prst="rect">
            <a:avLst/>
          </a:prstGeom>
        </p:spPr>
        <p:txBody>
          <a:bodyPr lIns="0" tIns="0" rIns="0" bIns="0" rtlCol="0" anchor="t">
            <a:spAutoFit/>
          </a:bodyPr>
          <a:lstStyle/>
          <a:p>
            <a:pPr algn="ctr">
              <a:lnSpc>
                <a:spcPts val="7416"/>
              </a:lnSpc>
            </a:pPr>
            <a:r>
              <a:rPr lang="en-US" sz="7062">
                <a:solidFill>
                  <a:srgbClr val="000000"/>
                </a:solidFill>
                <a:latin typeface="Bobby Jones Soft"/>
                <a:ea typeface="Bobby Jones Soft"/>
                <a:cs typeface="Bobby Jones Soft"/>
                <a:sym typeface="Bobby Jones Soft"/>
              </a:rPr>
              <a:t>NONVERBAL SIGNS</a:t>
            </a:r>
          </a:p>
        </p:txBody>
      </p:sp>
      <p:sp>
        <p:nvSpPr>
          <p:cNvPr id="7" name="TextBox 7"/>
          <p:cNvSpPr txBox="1"/>
          <p:nvPr/>
        </p:nvSpPr>
        <p:spPr>
          <a:xfrm>
            <a:off x="2126546" y="6239788"/>
            <a:ext cx="14034907" cy="1883101"/>
          </a:xfrm>
          <a:prstGeom prst="rect">
            <a:avLst/>
          </a:prstGeom>
        </p:spPr>
        <p:txBody>
          <a:bodyPr lIns="0" tIns="0" rIns="0" bIns="0" rtlCol="0" anchor="t">
            <a:spAutoFit/>
          </a:bodyPr>
          <a:lstStyle/>
          <a:p>
            <a:pPr algn="l">
              <a:lnSpc>
                <a:spcPts val="7507"/>
              </a:lnSpc>
            </a:pPr>
            <a:r>
              <a:rPr lang="en-US" sz="5362">
                <a:solidFill>
                  <a:srgbClr val="000000"/>
                </a:solidFill>
                <a:latin typeface="Glacial Indifference"/>
                <a:ea typeface="Glacial Indifference"/>
                <a:cs typeface="Glacial Indifference"/>
                <a:sym typeface="Glacial Indifference"/>
              </a:rPr>
              <a:t>What if </a:t>
            </a:r>
            <a:r>
              <a:rPr lang="en-US" sz="5362" b="1">
                <a:solidFill>
                  <a:srgbClr val="000000"/>
                </a:solidFill>
                <a:latin typeface="Glacial Indifference Bold"/>
                <a:ea typeface="Glacial Indifference Bold"/>
                <a:cs typeface="Glacial Indifference Bold"/>
                <a:sym typeface="Glacial Indifference Bold"/>
              </a:rPr>
              <a:t>they’re not</a:t>
            </a:r>
            <a:r>
              <a:rPr lang="en-US" sz="5362">
                <a:solidFill>
                  <a:srgbClr val="000000"/>
                </a:solidFill>
                <a:latin typeface="Glacial Indifference"/>
                <a:ea typeface="Glacial Indifference"/>
                <a:cs typeface="Glacial Indifference"/>
                <a:sym typeface="Glacial Indifference"/>
              </a:rPr>
              <a:t> giving consent, or aren’t OK with what we’re doing or asking?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E17EB"/>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8177802" y="2848190"/>
            <a:ext cx="279714" cy="6410110"/>
          </a:xfrm>
          <a:custGeom>
            <a:avLst/>
            <a:gdLst/>
            <a:ahLst/>
            <a:cxnLst/>
            <a:rect l="l" t="t" r="r" b="b"/>
            <a:pathLst>
              <a:path w="279714" h="6410110">
                <a:moveTo>
                  <a:pt x="0" y="0"/>
                </a:moveTo>
                <a:lnTo>
                  <a:pt x="279714" y="0"/>
                </a:lnTo>
                <a:lnTo>
                  <a:pt x="279714" y="6410110"/>
                </a:lnTo>
                <a:lnTo>
                  <a:pt x="0" y="64101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1256913" y="3050406"/>
            <a:ext cx="6065022" cy="930601"/>
          </a:xfrm>
          <a:prstGeom prst="rect">
            <a:avLst/>
          </a:prstGeom>
        </p:spPr>
        <p:txBody>
          <a:bodyPr lIns="0" tIns="0" rIns="0" bIns="0" rtlCol="0" anchor="t">
            <a:spAutoFit/>
          </a:bodyPr>
          <a:lstStyle/>
          <a:p>
            <a:pPr algn="l">
              <a:lnSpc>
                <a:spcPts val="7507"/>
              </a:lnSpc>
            </a:pPr>
            <a:r>
              <a:rPr lang="en-US" sz="5362" b="1">
                <a:solidFill>
                  <a:srgbClr val="000000"/>
                </a:solidFill>
                <a:latin typeface="Glacial Indifference Bold"/>
                <a:ea typeface="Glacial Indifference Bold"/>
                <a:cs typeface="Glacial Indifference Bold"/>
                <a:sym typeface="Glacial Indifference Bold"/>
              </a:rPr>
              <a:t>Giving consent/OK</a:t>
            </a:r>
          </a:p>
        </p:txBody>
      </p:sp>
      <p:sp>
        <p:nvSpPr>
          <p:cNvPr id="7" name="TextBox 7"/>
          <p:cNvSpPr txBox="1"/>
          <p:nvPr/>
        </p:nvSpPr>
        <p:spPr>
          <a:xfrm>
            <a:off x="821664" y="1221537"/>
            <a:ext cx="6939029" cy="990281"/>
          </a:xfrm>
          <a:prstGeom prst="rect">
            <a:avLst/>
          </a:prstGeom>
        </p:spPr>
        <p:txBody>
          <a:bodyPr lIns="0" tIns="0" rIns="0" bIns="0" rtlCol="0" anchor="t">
            <a:spAutoFit/>
          </a:bodyPr>
          <a:lstStyle/>
          <a:p>
            <a:pPr algn="ctr">
              <a:lnSpc>
                <a:spcPts val="7416"/>
              </a:lnSpc>
            </a:pPr>
            <a:r>
              <a:rPr lang="en-US" sz="7062">
                <a:solidFill>
                  <a:srgbClr val="000000"/>
                </a:solidFill>
                <a:latin typeface="Bobby Jones Soft"/>
                <a:ea typeface="Bobby Jones Soft"/>
                <a:cs typeface="Bobby Jones Soft"/>
                <a:sym typeface="Bobby Jones Soft"/>
              </a:rPr>
              <a:t>NONVERBAL SIGNS</a:t>
            </a:r>
          </a:p>
        </p:txBody>
      </p:sp>
      <p:sp>
        <p:nvSpPr>
          <p:cNvPr id="8" name="TextBox 8"/>
          <p:cNvSpPr txBox="1"/>
          <p:nvPr/>
        </p:nvSpPr>
        <p:spPr>
          <a:xfrm>
            <a:off x="9144000" y="3050406"/>
            <a:ext cx="8358538" cy="930601"/>
          </a:xfrm>
          <a:prstGeom prst="rect">
            <a:avLst/>
          </a:prstGeom>
        </p:spPr>
        <p:txBody>
          <a:bodyPr lIns="0" tIns="0" rIns="0" bIns="0" rtlCol="0" anchor="t">
            <a:spAutoFit/>
          </a:bodyPr>
          <a:lstStyle/>
          <a:p>
            <a:pPr algn="l">
              <a:lnSpc>
                <a:spcPts val="7507"/>
              </a:lnSpc>
            </a:pPr>
            <a:r>
              <a:rPr lang="en-US" sz="5362" b="1">
                <a:solidFill>
                  <a:srgbClr val="000000"/>
                </a:solidFill>
                <a:latin typeface="Glacial Indifference Bold"/>
                <a:ea typeface="Glacial Indifference Bold"/>
                <a:cs typeface="Glacial Indifference Bold"/>
                <a:sym typeface="Glacial Indifference Bold"/>
              </a:rPr>
              <a:t>Not giving consent/not OK</a:t>
            </a:r>
          </a:p>
        </p:txBody>
      </p:sp>
      <p:sp>
        <p:nvSpPr>
          <p:cNvPr id="9" name="TextBox 9"/>
          <p:cNvSpPr txBox="1"/>
          <p:nvPr/>
        </p:nvSpPr>
        <p:spPr>
          <a:xfrm>
            <a:off x="1454420" y="4640099"/>
            <a:ext cx="5867515" cy="3032760"/>
          </a:xfrm>
          <a:prstGeom prst="rect">
            <a:avLst/>
          </a:prstGeom>
        </p:spPr>
        <p:txBody>
          <a:bodyPr lIns="0" tIns="0" rIns="0" bIns="0" rtlCol="0" anchor="t">
            <a:spAutoFit/>
          </a:bodyPr>
          <a:lstStyle/>
          <a:p>
            <a:pPr algn="l">
              <a:lnSpc>
                <a:spcPts val="6002"/>
              </a:lnSpc>
            </a:pPr>
            <a:r>
              <a:rPr lang="en-US" sz="4287">
                <a:solidFill>
                  <a:srgbClr val="000000"/>
                </a:solidFill>
                <a:latin typeface="Glacial Indifference"/>
                <a:ea typeface="Glacial Indifference"/>
                <a:cs typeface="Glacial Indifference"/>
                <a:sym typeface="Glacial Indifference"/>
              </a:rPr>
              <a:t>Smiling and nodding</a:t>
            </a:r>
          </a:p>
          <a:p>
            <a:pPr algn="l">
              <a:lnSpc>
                <a:spcPts val="6002"/>
              </a:lnSpc>
            </a:pPr>
            <a:r>
              <a:rPr lang="en-US" sz="4287">
                <a:solidFill>
                  <a:srgbClr val="000000"/>
                </a:solidFill>
                <a:latin typeface="Glacial Indifference"/>
                <a:ea typeface="Glacial Indifference"/>
                <a:cs typeface="Glacial Indifference"/>
                <a:sym typeface="Glacial Indifference"/>
              </a:rPr>
              <a:t>Relaxed body language</a:t>
            </a:r>
          </a:p>
          <a:p>
            <a:pPr algn="l">
              <a:lnSpc>
                <a:spcPts val="6002"/>
              </a:lnSpc>
            </a:pPr>
            <a:r>
              <a:rPr lang="en-US" sz="4287">
                <a:solidFill>
                  <a:srgbClr val="000000"/>
                </a:solidFill>
                <a:latin typeface="Glacial Indifference"/>
                <a:ea typeface="Glacial Indifference"/>
                <a:cs typeface="Glacial Indifference"/>
                <a:sym typeface="Glacial Indifference"/>
              </a:rPr>
              <a:t>Thumbs up</a:t>
            </a:r>
          </a:p>
          <a:p>
            <a:pPr algn="l">
              <a:lnSpc>
                <a:spcPts val="6002"/>
              </a:lnSpc>
            </a:pPr>
            <a:endParaRPr lang="en-US" sz="4287">
              <a:solidFill>
                <a:srgbClr val="000000"/>
              </a:solidFill>
              <a:latin typeface="Glacial Indifference"/>
              <a:ea typeface="Glacial Indifference"/>
              <a:cs typeface="Glacial Indifference"/>
              <a:sym typeface="Glacial Indifference"/>
            </a:endParaRPr>
          </a:p>
        </p:txBody>
      </p:sp>
      <p:sp>
        <p:nvSpPr>
          <p:cNvPr id="10" name="TextBox 10"/>
          <p:cNvSpPr txBox="1"/>
          <p:nvPr/>
        </p:nvSpPr>
        <p:spPr>
          <a:xfrm>
            <a:off x="10333941" y="4544295"/>
            <a:ext cx="5379117" cy="5084402"/>
          </a:xfrm>
          <a:prstGeom prst="rect">
            <a:avLst/>
          </a:prstGeom>
        </p:spPr>
        <p:txBody>
          <a:bodyPr lIns="0" tIns="0" rIns="0" bIns="0" rtlCol="0" anchor="t">
            <a:spAutoFit/>
          </a:bodyPr>
          <a:lstStyle/>
          <a:p>
            <a:pPr algn="l">
              <a:lnSpc>
                <a:spcPts val="5745"/>
              </a:lnSpc>
            </a:pPr>
            <a:r>
              <a:rPr lang="en-US" sz="4103">
                <a:solidFill>
                  <a:srgbClr val="000000"/>
                </a:solidFill>
                <a:latin typeface="Glacial Indifference"/>
                <a:ea typeface="Glacial Indifference"/>
                <a:cs typeface="Glacial Indifference"/>
                <a:sym typeface="Glacial Indifference"/>
              </a:rPr>
              <a:t>Avoiding eye contact</a:t>
            </a:r>
          </a:p>
          <a:p>
            <a:pPr algn="l">
              <a:lnSpc>
                <a:spcPts val="5745"/>
              </a:lnSpc>
            </a:pPr>
            <a:r>
              <a:rPr lang="en-US" sz="4103">
                <a:solidFill>
                  <a:srgbClr val="000000"/>
                </a:solidFill>
                <a:latin typeface="Glacial Indifference"/>
                <a:ea typeface="Glacial Indifference"/>
                <a:cs typeface="Glacial Indifference"/>
                <a:sym typeface="Glacial Indifference"/>
              </a:rPr>
              <a:t>Stiff/tense body language</a:t>
            </a:r>
          </a:p>
          <a:p>
            <a:pPr algn="l">
              <a:lnSpc>
                <a:spcPts val="5745"/>
              </a:lnSpc>
            </a:pPr>
            <a:r>
              <a:rPr lang="en-US" sz="4103">
                <a:solidFill>
                  <a:srgbClr val="000000"/>
                </a:solidFill>
                <a:latin typeface="Glacial Indifference"/>
                <a:ea typeface="Glacial Indifference"/>
                <a:cs typeface="Glacial Indifference"/>
                <a:sym typeface="Glacial Indifference"/>
              </a:rPr>
              <a:t>Pushing away</a:t>
            </a:r>
          </a:p>
          <a:p>
            <a:pPr algn="l">
              <a:lnSpc>
                <a:spcPts val="5745"/>
              </a:lnSpc>
            </a:pPr>
            <a:r>
              <a:rPr lang="en-US" sz="4103">
                <a:solidFill>
                  <a:srgbClr val="000000"/>
                </a:solidFill>
                <a:latin typeface="Glacial Indifference"/>
                <a:ea typeface="Glacial Indifference"/>
                <a:cs typeface="Glacial Indifference"/>
                <a:sym typeface="Glacial Indifference"/>
              </a:rPr>
              <a:t>Crying</a:t>
            </a:r>
          </a:p>
          <a:p>
            <a:pPr algn="l">
              <a:lnSpc>
                <a:spcPts val="5745"/>
              </a:lnSpc>
            </a:pPr>
            <a:r>
              <a:rPr lang="en-US" sz="4103">
                <a:solidFill>
                  <a:srgbClr val="000000"/>
                </a:solidFill>
                <a:latin typeface="Glacial Indifference"/>
                <a:ea typeface="Glacial Indifference"/>
                <a:cs typeface="Glacial Indifference"/>
                <a:sym typeface="Glacial Indifference"/>
              </a:rPr>
              <a:t>Shaking head </a:t>
            </a:r>
          </a:p>
          <a:p>
            <a:pPr algn="l">
              <a:lnSpc>
                <a:spcPts val="5745"/>
              </a:lnSpc>
            </a:pPr>
            <a:endParaRPr lang="en-US" sz="4103">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E17EB"/>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5438580" y="5143500"/>
            <a:ext cx="2530602" cy="4114800"/>
          </a:xfrm>
          <a:custGeom>
            <a:avLst/>
            <a:gdLst/>
            <a:ahLst/>
            <a:cxnLst/>
            <a:rect l="l" t="t" r="r" b="b"/>
            <a:pathLst>
              <a:path w="2530602" h="4114800">
                <a:moveTo>
                  <a:pt x="0" y="0"/>
                </a:moveTo>
                <a:lnTo>
                  <a:pt x="2530602" y="0"/>
                </a:lnTo>
                <a:lnTo>
                  <a:pt x="253060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a:off x="11334764" y="5143500"/>
            <a:ext cx="1903095" cy="4114800"/>
          </a:xfrm>
          <a:custGeom>
            <a:avLst/>
            <a:gdLst/>
            <a:ahLst/>
            <a:cxnLst/>
            <a:rect l="l" t="t" r="r" b="b"/>
            <a:pathLst>
              <a:path w="1903095" h="4114800">
                <a:moveTo>
                  <a:pt x="0" y="0"/>
                </a:moveTo>
                <a:lnTo>
                  <a:pt x="1903095" y="0"/>
                </a:lnTo>
                <a:lnTo>
                  <a:pt x="190309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TextBox 7"/>
          <p:cNvSpPr txBox="1"/>
          <p:nvPr/>
        </p:nvSpPr>
        <p:spPr>
          <a:xfrm>
            <a:off x="6413188" y="2509457"/>
            <a:ext cx="5461623" cy="1029599"/>
          </a:xfrm>
          <a:prstGeom prst="rect">
            <a:avLst/>
          </a:prstGeom>
        </p:spPr>
        <p:txBody>
          <a:bodyPr lIns="0" tIns="0" rIns="0" bIns="0" rtlCol="0" anchor="t">
            <a:spAutoFit/>
          </a:bodyPr>
          <a:lstStyle/>
          <a:p>
            <a:pPr algn="l">
              <a:lnSpc>
                <a:spcPts val="8489"/>
              </a:lnSpc>
            </a:pPr>
            <a:r>
              <a:rPr lang="en-US" sz="6063">
                <a:solidFill>
                  <a:srgbClr val="000000"/>
                </a:solidFill>
                <a:latin typeface="Glacial Indifference"/>
                <a:ea typeface="Glacial Indifference"/>
                <a:cs typeface="Glacial Indifference"/>
                <a:sym typeface="Glacial Indifference"/>
              </a:rPr>
              <a:t>Parallel lines </a:t>
            </a:r>
          </a:p>
        </p:txBody>
      </p:sp>
      <p:sp>
        <p:nvSpPr>
          <p:cNvPr id="8" name="TextBox 8"/>
          <p:cNvSpPr txBox="1"/>
          <p:nvPr/>
        </p:nvSpPr>
        <p:spPr>
          <a:xfrm>
            <a:off x="-189402" y="1219754"/>
            <a:ext cx="5762856" cy="990281"/>
          </a:xfrm>
          <a:prstGeom prst="rect">
            <a:avLst/>
          </a:prstGeom>
        </p:spPr>
        <p:txBody>
          <a:bodyPr lIns="0" tIns="0" rIns="0" bIns="0" rtlCol="0" anchor="t">
            <a:spAutoFit/>
          </a:bodyPr>
          <a:lstStyle/>
          <a:p>
            <a:pPr algn="ctr">
              <a:lnSpc>
                <a:spcPts val="7416"/>
              </a:lnSpc>
            </a:pPr>
            <a:r>
              <a:rPr lang="en-US" sz="7062">
                <a:solidFill>
                  <a:srgbClr val="000000"/>
                </a:solidFill>
                <a:latin typeface="Bobby Jones Soft"/>
                <a:ea typeface="Bobby Jones Soft"/>
                <a:cs typeface="Bobby Jones Soft"/>
                <a:sym typeface="Bobby Jones Soft"/>
              </a:rPr>
              <a:t>ACTIVITY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E17EB"/>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821664" y="7337852"/>
            <a:ext cx="1511279" cy="2457364"/>
          </a:xfrm>
          <a:custGeom>
            <a:avLst/>
            <a:gdLst/>
            <a:ahLst/>
            <a:cxnLst/>
            <a:rect l="l" t="t" r="r" b="b"/>
            <a:pathLst>
              <a:path w="1511279" h="2457364">
                <a:moveTo>
                  <a:pt x="0" y="0"/>
                </a:moveTo>
                <a:lnTo>
                  <a:pt x="1511279" y="0"/>
                </a:lnTo>
                <a:lnTo>
                  <a:pt x="1511279" y="2457363"/>
                </a:lnTo>
                <a:lnTo>
                  <a:pt x="0" y="24573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a:off x="3236225" y="7276332"/>
            <a:ext cx="1193436" cy="2580402"/>
          </a:xfrm>
          <a:custGeom>
            <a:avLst/>
            <a:gdLst/>
            <a:ahLst/>
            <a:cxnLst/>
            <a:rect l="l" t="t" r="r" b="b"/>
            <a:pathLst>
              <a:path w="1193436" h="2580402">
                <a:moveTo>
                  <a:pt x="0" y="0"/>
                </a:moveTo>
                <a:lnTo>
                  <a:pt x="1193436" y="0"/>
                </a:lnTo>
                <a:lnTo>
                  <a:pt x="1193436" y="2580403"/>
                </a:lnTo>
                <a:lnTo>
                  <a:pt x="0" y="25804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TextBox 7"/>
          <p:cNvSpPr txBox="1"/>
          <p:nvPr/>
        </p:nvSpPr>
        <p:spPr>
          <a:xfrm>
            <a:off x="1577304" y="3278618"/>
            <a:ext cx="14034907" cy="2814831"/>
          </a:xfrm>
          <a:prstGeom prst="rect">
            <a:avLst/>
          </a:prstGeom>
        </p:spPr>
        <p:txBody>
          <a:bodyPr lIns="0" tIns="0" rIns="0" bIns="0" rtlCol="0" anchor="t">
            <a:spAutoFit/>
          </a:bodyPr>
          <a:lstStyle/>
          <a:p>
            <a:pPr algn="l">
              <a:lnSpc>
                <a:spcPts val="7507"/>
              </a:lnSpc>
            </a:pPr>
            <a:r>
              <a:rPr lang="en-US" sz="5362">
                <a:solidFill>
                  <a:srgbClr val="000000"/>
                </a:solidFill>
                <a:latin typeface="Glacial Indifference"/>
                <a:ea typeface="Glacial Indifference"/>
                <a:cs typeface="Glacial Indifference"/>
                <a:sym typeface="Glacial Indifference"/>
              </a:rPr>
              <a:t>What was it like for the person approaching? </a:t>
            </a:r>
          </a:p>
          <a:p>
            <a:pPr algn="l">
              <a:lnSpc>
                <a:spcPts val="7507"/>
              </a:lnSpc>
            </a:pPr>
            <a:endParaRPr lang="en-US" sz="5362">
              <a:solidFill>
                <a:srgbClr val="000000"/>
              </a:solidFill>
              <a:latin typeface="Glacial Indifference"/>
              <a:ea typeface="Glacial Indifference"/>
              <a:cs typeface="Glacial Indifference"/>
              <a:sym typeface="Glacial Indifference"/>
            </a:endParaRPr>
          </a:p>
          <a:p>
            <a:pPr algn="l">
              <a:lnSpc>
                <a:spcPts val="7507"/>
              </a:lnSpc>
            </a:pPr>
            <a:r>
              <a:rPr lang="en-US" sz="5362">
                <a:solidFill>
                  <a:srgbClr val="000000"/>
                </a:solidFill>
                <a:latin typeface="Glacial Indifference"/>
                <a:ea typeface="Glacial Indifference"/>
                <a:cs typeface="Glacial Indifference"/>
                <a:sym typeface="Glacial Indifference"/>
              </a:rPr>
              <a:t>Did you know when to stop? How?</a:t>
            </a:r>
          </a:p>
        </p:txBody>
      </p:sp>
      <p:sp>
        <p:nvSpPr>
          <p:cNvPr id="8" name="TextBox 8"/>
          <p:cNvSpPr txBox="1"/>
          <p:nvPr/>
        </p:nvSpPr>
        <p:spPr>
          <a:xfrm>
            <a:off x="-189402" y="1219754"/>
            <a:ext cx="5762856" cy="990281"/>
          </a:xfrm>
          <a:prstGeom prst="rect">
            <a:avLst/>
          </a:prstGeom>
        </p:spPr>
        <p:txBody>
          <a:bodyPr lIns="0" tIns="0" rIns="0" bIns="0" rtlCol="0" anchor="t">
            <a:spAutoFit/>
          </a:bodyPr>
          <a:lstStyle/>
          <a:p>
            <a:pPr algn="ctr">
              <a:lnSpc>
                <a:spcPts val="7416"/>
              </a:lnSpc>
            </a:pPr>
            <a:r>
              <a:rPr lang="en-US" sz="7062">
                <a:solidFill>
                  <a:srgbClr val="000000"/>
                </a:solidFill>
                <a:latin typeface="Bobby Jones Soft"/>
                <a:ea typeface="Bobby Jones Soft"/>
                <a:cs typeface="Bobby Jones Soft"/>
                <a:sym typeface="Bobby Jones Soft"/>
              </a:rPr>
              <a:t>FEEDBACK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E17EB"/>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821664" y="7337852"/>
            <a:ext cx="1511279" cy="2457364"/>
          </a:xfrm>
          <a:custGeom>
            <a:avLst/>
            <a:gdLst/>
            <a:ahLst/>
            <a:cxnLst/>
            <a:rect l="l" t="t" r="r" b="b"/>
            <a:pathLst>
              <a:path w="1511279" h="2457364">
                <a:moveTo>
                  <a:pt x="0" y="0"/>
                </a:moveTo>
                <a:lnTo>
                  <a:pt x="1511279" y="0"/>
                </a:lnTo>
                <a:lnTo>
                  <a:pt x="1511279" y="2457363"/>
                </a:lnTo>
                <a:lnTo>
                  <a:pt x="0" y="24573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a:off x="3236225" y="7276332"/>
            <a:ext cx="1193436" cy="2580402"/>
          </a:xfrm>
          <a:custGeom>
            <a:avLst/>
            <a:gdLst/>
            <a:ahLst/>
            <a:cxnLst/>
            <a:rect l="l" t="t" r="r" b="b"/>
            <a:pathLst>
              <a:path w="1193436" h="2580402">
                <a:moveTo>
                  <a:pt x="0" y="0"/>
                </a:moveTo>
                <a:lnTo>
                  <a:pt x="1193436" y="0"/>
                </a:lnTo>
                <a:lnTo>
                  <a:pt x="1193436" y="2580403"/>
                </a:lnTo>
                <a:lnTo>
                  <a:pt x="0" y="25804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TextBox 7"/>
          <p:cNvSpPr txBox="1"/>
          <p:nvPr/>
        </p:nvSpPr>
        <p:spPr>
          <a:xfrm>
            <a:off x="1931998" y="2685664"/>
            <a:ext cx="14424005" cy="4026965"/>
          </a:xfrm>
          <a:prstGeom prst="rect">
            <a:avLst/>
          </a:prstGeom>
        </p:spPr>
        <p:txBody>
          <a:bodyPr lIns="0" tIns="0" rIns="0" bIns="0" rtlCol="0" anchor="t">
            <a:spAutoFit/>
          </a:bodyPr>
          <a:lstStyle/>
          <a:p>
            <a:pPr algn="ctr">
              <a:lnSpc>
                <a:spcPts val="6416"/>
              </a:lnSpc>
            </a:pPr>
            <a:r>
              <a:rPr lang="en-US" sz="4583">
                <a:solidFill>
                  <a:srgbClr val="000000"/>
                </a:solidFill>
                <a:latin typeface="Glacial Indifference"/>
                <a:ea typeface="Glacial Indifference"/>
                <a:cs typeface="Glacial Indifference"/>
                <a:sym typeface="Glacial Indifference"/>
              </a:rPr>
              <a:t>What was it like for the person being approached? </a:t>
            </a:r>
          </a:p>
          <a:p>
            <a:pPr algn="ctr">
              <a:lnSpc>
                <a:spcPts val="6416"/>
              </a:lnSpc>
            </a:pPr>
            <a:endParaRPr lang="en-US" sz="4583">
              <a:solidFill>
                <a:srgbClr val="000000"/>
              </a:solidFill>
              <a:latin typeface="Glacial Indifference"/>
              <a:ea typeface="Glacial Indifference"/>
              <a:cs typeface="Glacial Indifference"/>
              <a:sym typeface="Glacial Indifference"/>
            </a:endParaRPr>
          </a:p>
          <a:p>
            <a:pPr algn="ctr">
              <a:lnSpc>
                <a:spcPts val="6416"/>
              </a:lnSpc>
            </a:pPr>
            <a:r>
              <a:rPr lang="en-US" sz="4583">
                <a:solidFill>
                  <a:srgbClr val="000000"/>
                </a:solidFill>
                <a:latin typeface="Glacial Indifference"/>
                <a:ea typeface="Glacial Indifference"/>
                <a:cs typeface="Glacial Indifference"/>
                <a:sym typeface="Glacial Indifference"/>
              </a:rPr>
              <a:t>How did it feel when the other person stopped walking?</a:t>
            </a:r>
          </a:p>
          <a:p>
            <a:pPr algn="ctr">
              <a:lnSpc>
                <a:spcPts val="6416"/>
              </a:lnSpc>
            </a:pPr>
            <a:endParaRPr lang="en-US" sz="4583">
              <a:solidFill>
                <a:srgbClr val="000000"/>
              </a:solidFill>
              <a:latin typeface="Glacial Indifference"/>
              <a:ea typeface="Glacial Indifference"/>
              <a:cs typeface="Glacial Indifference"/>
              <a:sym typeface="Glacial Indifference"/>
            </a:endParaRPr>
          </a:p>
          <a:p>
            <a:pPr algn="ctr">
              <a:lnSpc>
                <a:spcPts val="6416"/>
              </a:lnSpc>
            </a:pPr>
            <a:r>
              <a:rPr lang="en-US" sz="4583">
                <a:solidFill>
                  <a:srgbClr val="000000"/>
                </a:solidFill>
                <a:latin typeface="Glacial Indifference"/>
                <a:ea typeface="Glacial Indifference"/>
                <a:cs typeface="Glacial Indifference"/>
                <a:sym typeface="Glacial Indifference"/>
              </a:rPr>
              <a:t> What might it have felt like if they hadn’t stopped?</a:t>
            </a:r>
          </a:p>
        </p:txBody>
      </p:sp>
      <p:sp>
        <p:nvSpPr>
          <p:cNvPr id="8" name="TextBox 8"/>
          <p:cNvSpPr txBox="1"/>
          <p:nvPr/>
        </p:nvSpPr>
        <p:spPr>
          <a:xfrm>
            <a:off x="-189402" y="1219754"/>
            <a:ext cx="5762856" cy="990281"/>
          </a:xfrm>
          <a:prstGeom prst="rect">
            <a:avLst/>
          </a:prstGeom>
        </p:spPr>
        <p:txBody>
          <a:bodyPr lIns="0" tIns="0" rIns="0" bIns="0" rtlCol="0" anchor="t">
            <a:spAutoFit/>
          </a:bodyPr>
          <a:lstStyle/>
          <a:p>
            <a:pPr algn="ctr">
              <a:lnSpc>
                <a:spcPts val="7416"/>
              </a:lnSpc>
            </a:pPr>
            <a:r>
              <a:rPr lang="en-US" sz="7062">
                <a:solidFill>
                  <a:srgbClr val="000000"/>
                </a:solidFill>
                <a:latin typeface="Bobby Jones Soft"/>
                <a:ea typeface="Bobby Jones Soft"/>
                <a:cs typeface="Bobby Jones Soft"/>
                <a:sym typeface="Bobby Jones Soft"/>
              </a:rPr>
              <a:t>FEEDBACK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E17EB"/>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821664" y="7337852"/>
            <a:ext cx="1511279" cy="2457364"/>
          </a:xfrm>
          <a:custGeom>
            <a:avLst/>
            <a:gdLst/>
            <a:ahLst/>
            <a:cxnLst/>
            <a:rect l="l" t="t" r="r" b="b"/>
            <a:pathLst>
              <a:path w="1511279" h="2457364">
                <a:moveTo>
                  <a:pt x="0" y="0"/>
                </a:moveTo>
                <a:lnTo>
                  <a:pt x="1511279" y="0"/>
                </a:lnTo>
                <a:lnTo>
                  <a:pt x="1511279" y="2457363"/>
                </a:lnTo>
                <a:lnTo>
                  <a:pt x="0" y="24573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a:off x="3236225" y="7276332"/>
            <a:ext cx="1193436" cy="2580402"/>
          </a:xfrm>
          <a:custGeom>
            <a:avLst/>
            <a:gdLst/>
            <a:ahLst/>
            <a:cxnLst/>
            <a:rect l="l" t="t" r="r" b="b"/>
            <a:pathLst>
              <a:path w="1193436" h="2580402">
                <a:moveTo>
                  <a:pt x="0" y="0"/>
                </a:moveTo>
                <a:lnTo>
                  <a:pt x="1193436" y="0"/>
                </a:lnTo>
                <a:lnTo>
                  <a:pt x="1193436" y="2580403"/>
                </a:lnTo>
                <a:lnTo>
                  <a:pt x="0" y="25804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TextBox 7"/>
          <p:cNvSpPr txBox="1"/>
          <p:nvPr/>
        </p:nvSpPr>
        <p:spPr>
          <a:xfrm>
            <a:off x="3324848" y="2738343"/>
            <a:ext cx="11638305" cy="2620301"/>
          </a:xfrm>
          <a:prstGeom prst="rect">
            <a:avLst/>
          </a:prstGeom>
        </p:spPr>
        <p:txBody>
          <a:bodyPr lIns="0" tIns="0" rIns="0" bIns="0" rtlCol="0" anchor="t">
            <a:spAutoFit/>
          </a:bodyPr>
          <a:lstStyle/>
          <a:p>
            <a:pPr algn="ctr">
              <a:lnSpc>
                <a:spcPts val="10052"/>
              </a:lnSpc>
            </a:pPr>
            <a:r>
              <a:rPr lang="en-US" sz="9573">
                <a:solidFill>
                  <a:srgbClr val="000000"/>
                </a:solidFill>
                <a:latin typeface="Bobby Jones Soft"/>
                <a:ea typeface="Bobby Jones Soft"/>
                <a:cs typeface="Bobby Jones Soft"/>
                <a:sym typeface="Bobby Jones Soft"/>
              </a:rPr>
              <a:t>WHOSE RESPONSIBILITY WAS IT TO STOP?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E17EB"/>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3149299" y="2966556"/>
            <a:ext cx="11638305" cy="1344189"/>
          </a:xfrm>
          <a:prstGeom prst="rect">
            <a:avLst/>
          </a:prstGeom>
        </p:spPr>
        <p:txBody>
          <a:bodyPr lIns="0" tIns="0" rIns="0" bIns="0" rtlCol="0" anchor="t">
            <a:spAutoFit/>
          </a:bodyPr>
          <a:lstStyle/>
          <a:p>
            <a:pPr algn="ctr">
              <a:lnSpc>
                <a:spcPts val="10052"/>
              </a:lnSpc>
            </a:pPr>
            <a:r>
              <a:rPr lang="en-US" sz="9573">
                <a:solidFill>
                  <a:srgbClr val="000000"/>
                </a:solidFill>
                <a:latin typeface="Bobby Jones Soft"/>
                <a:ea typeface="Bobby Jones Soft"/>
                <a:cs typeface="Bobby Jones Soft"/>
                <a:sym typeface="Bobby Jones Soft"/>
              </a:rPr>
              <a:t>SCENARIOS</a:t>
            </a:r>
          </a:p>
        </p:txBody>
      </p:sp>
      <p:sp>
        <p:nvSpPr>
          <p:cNvPr id="6" name="TextBox 6"/>
          <p:cNvSpPr txBox="1"/>
          <p:nvPr/>
        </p:nvSpPr>
        <p:spPr>
          <a:xfrm>
            <a:off x="4556442" y="4916787"/>
            <a:ext cx="9175116" cy="788465"/>
          </a:xfrm>
          <a:prstGeom prst="rect">
            <a:avLst/>
          </a:prstGeom>
        </p:spPr>
        <p:txBody>
          <a:bodyPr lIns="0" tIns="0" rIns="0" bIns="0" rtlCol="0" anchor="t">
            <a:spAutoFit/>
          </a:bodyPr>
          <a:lstStyle/>
          <a:p>
            <a:pPr algn="ctr">
              <a:lnSpc>
                <a:spcPts val="6416"/>
              </a:lnSpc>
            </a:pPr>
            <a:r>
              <a:rPr lang="en-US" sz="4583">
                <a:solidFill>
                  <a:srgbClr val="000000"/>
                </a:solidFill>
                <a:latin typeface="Glacial Indifference"/>
                <a:ea typeface="Glacial Indifference"/>
                <a:cs typeface="Glacial Indifference"/>
                <a:sym typeface="Glacial Indifference"/>
              </a:rPr>
              <a:t>Is consent being given?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E17EB"/>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4556442" y="8124680"/>
            <a:ext cx="8483292" cy="820140"/>
          </a:xfrm>
          <a:prstGeom prst="rect">
            <a:avLst/>
          </a:prstGeom>
        </p:spPr>
        <p:txBody>
          <a:bodyPr lIns="0" tIns="0" rIns="0" bIns="0" rtlCol="0" anchor="t">
            <a:spAutoFit/>
          </a:bodyPr>
          <a:lstStyle/>
          <a:p>
            <a:pPr algn="ctr">
              <a:lnSpc>
                <a:spcPts val="6177"/>
              </a:lnSpc>
            </a:pPr>
            <a:r>
              <a:rPr lang="en-US" sz="5883">
                <a:solidFill>
                  <a:srgbClr val="000000"/>
                </a:solidFill>
                <a:latin typeface="Bobby Jones Soft"/>
                <a:ea typeface="Bobby Jones Soft"/>
                <a:cs typeface="Bobby Jones Soft"/>
                <a:sym typeface="Bobby Jones Soft"/>
              </a:rPr>
              <a:t>IS CONSENT BEING GIVEN?</a:t>
            </a:r>
          </a:p>
        </p:txBody>
      </p:sp>
      <p:sp>
        <p:nvSpPr>
          <p:cNvPr id="6" name="TextBox 6"/>
          <p:cNvSpPr txBox="1"/>
          <p:nvPr/>
        </p:nvSpPr>
        <p:spPr>
          <a:xfrm>
            <a:off x="1563347" y="2072907"/>
            <a:ext cx="15161307" cy="4026965"/>
          </a:xfrm>
          <a:prstGeom prst="rect">
            <a:avLst/>
          </a:prstGeom>
        </p:spPr>
        <p:txBody>
          <a:bodyPr lIns="0" tIns="0" rIns="0" bIns="0" rtlCol="0" anchor="t">
            <a:spAutoFit/>
          </a:bodyPr>
          <a:lstStyle/>
          <a:p>
            <a:pPr algn="ctr">
              <a:lnSpc>
                <a:spcPts val="6416"/>
              </a:lnSpc>
            </a:pPr>
            <a:r>
              <a:rPr lang="en-US" sz="4583">
                <a:solidFill>
                  <a:srgbClr val="000000"/>
                </a:solidFill>
                <a:latin typeface="Glacial Indifference"/>
                <a:ea typeface="Glacial Indifference"/>
                <a:cs typeface="Glacial Indifference"/>
                <a:sym typeface="Glacial Indifference"/>
              </a:rPr>
              <a:t>Sam and Riley have been going out for a few weeks, and recently had their first kiss. At the time it felt nice, but now Sam is unsure whether they want to kiss Riley again.</a:t>
            </a:r>
          </a:p>
          <a:p>
            <a:pPr algn="ctr">
              <a:lnSpc>
                <a:spcPts val="6416"/>
              </a:lnSpc>
            </a:pPr>
            <a:endParaRPr lang="en-US" sz="4583">
              <a:solidFill>
                <a:srgbClr val="000000"/>
              </a:solidFill>
              <a:latin typeface="Glacial Indifference"/>
              <a:ea typeface="Glacial Indifference"/>
              <a:cs typeface="Glacial Indifference"/>
              <a:sym typeface="Glacial Indifference"/>
            </a:endParaRPr>
          </a:p>
          <a:p>
            <a:pPr algn="ctr">
              <a:lnSpc>
                <a:spcPts val="6416"/>
              </a:lnSpc>
            </a:pPr>
            <a:r>
              <a:rPr lang="en-US" sz="4583">
                <a:solidFill>
                  <a:srgbClr val="000000"/>
                </a:solidFill>
                <a:latin typeface="Glacial Indifference"/>
                <a:ea typeface="Glacial Indifference"/>
                <a:cs typeface="Glacial Indifference"/>
                <a:sym typeface="Glacial Indifference"/>
              </a:rPr>
              <a:t>The next time Riley goes in for a kiss, Sam pulls away.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E17EB"/>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4556442" y="8124680"/>
            <a:ext cx="8483292" cy="820140"/>
          </a:xfrm>
          <a:prstGeom prst="rect">
            <a:avLst/>
          </a:prstGeom>
        </p:spPr>
        <p:txBody>
          <a:bodyPr lIns="0" tIns="0" rIns="0" bIns="0" rtlCol="0" anchor="t">
            <a:spAutoFit/>
          </a:bodyPr>
          <a:lstStyle/>
          <a:p>
            <a:pPr algn="ctr">
              <a:lnSpc>
                <a:spcPts val="6177"/>
              </a:lnSpc>
            </a:pPr>
            <a:r>
              <a:rPr lang="en-US" sz="5883">
                <a:solidFill>
                  <a:srgbClr val="000000"/>
                </a:solidFill>
                <a:latin typeface="Bobby Jones Soft"/>
                <a:ea typeface="Bobby Jones Soft"/>
                <a:cs typeface="Bobby Jones Soft"/>
                <a:sym typeface="Bobby Jones Soft"/>
              </a:rPr>
              <a:t>IS CONSENT BEING GIVEN?</a:t>
            </a:r>
          </a:p>
        </p:txBody>
      </p:sp>
      <p:sp>
        <p:nvSpPr>
          <p:cNvPr id="6" name="TextBox 6"/>
          <p:cNvSpPr txBox="1"/>
          <p:nvPr/>
        </p:nvSpPr>
        <p:spPr>
          <a:xfrm>
            <a:off x="1563347" y="2072907"/>
            <a:ext cx="15161307" cy="4026965"/>
          </a:xfrm>
          <a:prstGeom prst="rect">
            <a:avLst/>
          </a:prstGeom>
        </p:spPr>
        <p:txBody>
          <a:bodyPr lIns="0" tIns="0" rIns="0" bIns="0" rtlCol="0" anchor="t">
            <a:spAutoFit/>
          </a:bodyPr>
          <a:lstStyle/>
          <a:p>
            <a:pPr algn="ctr">
              <a:lnSpc>
                <a:spcPts val="6416"/>
              </a:lnSpc>
            </a:pPr>
            <a:r>
              <a:rPr lang="en-US" sz="4583">
                <a:solidFill>
                  <a:srgbClr val="000000"/>
                </a:solidFill>
                <a:latin typeface="Glacial Indifference"/>
                <a:ea typeface="Glacial Indifference"/>
                <a:cs typeface="Glacial Indifference"/>
                <a:sym typeface="Glacial Indifference"/>
              </a:rPr>
              <a:t>Gemma is looking for a top to wear on her night out. She doesn’t like any of her clothes, so she goes into her sister Kate’s room while Kate isn’t home, and grabs a top from her closet. She didn’t ask, but Kate has let her borrow clothes in the past.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E17EB"/>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4556442" y="7808694"/>
            <a:ext cx="8483292" cy="820140"/>
          </a:xfrm>
          <a:prstGeom prst="rect">
            <a:avLst/>
          </a:prstGeom>
        </p:spPr>
        <p:txBody>
          <a:bodyPr lIns="0" tIns="0" rIns="0" bIns="0" rtlCol="0" anchor="t">
            <a:spAutoFit/>
          </a:bodyPr>
          <a:lstStyle/>
          <a:p>
            <a:pPr algn="ctr">
              <a:lnSpc>
                <a:spcPts val="6177"/>
              </a:lnSpc>
            </a:pPr>
            <a:r>
              <a:rPr lang="en-US" sz="5883">
                <a:solidFill>
                  <a:srgbClr val="000000"/>
                </a:solidFill>
                <a:latin typeface="Bobby Jones Soft"/>
                <a:ea typeface="Bobby Jones Soft"/>
                <a:cs typeface="Bobby Jones Soft"/>
                <a:sym typeface="Bobby Jones Soft"/>
              </a:rPr>
              <a:t>IS CONSENT BEING GIVEN?</a:t>
            </a:r>
          </a:p>
        </p:txBody>
      </p:sp>
      <p:sp>
        <p:nvSpPr>
          <p:cNvPr id="6" name="TextBox 6"/>
          <p:cNvSpPr txBox="1"/>
          <p:nvPr/>
        </p:nvSpPr>
        <p:spPr>
          <a:xfrm>
            <a:off x="1563347" y="2564442"/>
            <a:ext cx="15161307" cy="2407715"/>
          </a:xfrm>
          <a:prstGeom prst="rect">
            <a:avLst/>
          </a:prstGeom>
        </p:spPr>
        <p:txBody>
          <a:bodyPr lIns="0" tIns="0" rIns="0" bIns="0" rtlCol="0" anchor="t">
            <a:spAutoFit/>
          </a:bodyPr>
          <a:lstStyle/>
          <a:p>
            <a:pPr algn="ctr">
              <a:lnSpc>
                <a:spcPts val="6416"/>
              </a:lnSpc>
            </a:pPr>
            <a:r>
              <a:rPr lang="en-US" sz="4583">
                <a:solidFill>
                  <a:srgbClr val="000000"/>
                </a:solidFill>
                <a:latin typeface="Glacial Indifference"/>
                <a:ea typeface="Glacial Indifference"/>
                <a:cs typeface="Glacial Indifference"/>
                <a:sym typeface="Glacial Indifference"/>
              </a:rPr>
              <a:t>Luke is eight years old and is having tea at his nan’s house. When it’s time to leave, Luke’s nan asks him if she can have a kiss goodbye. Luke says yes and gives her a kiss.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E17EB"/>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028700" y="1114425"/>
            <a:ext cx="7641221" cy="990281"/>
          </a:xfrm>
          <a:prstGeom prst="rect">
            <a:avLst/>
          </a:prstGeom>
        </p:spPr>
        <p:txBody>
          <a:bodyPr lIns="0" tIns="0" rIns="0" bIns="0" rtlCol="0" anchor="t">
            <a:spAutoFit/>
          </a:bodyPr>
          <a:lstStyle/>
          <a:p>
            <a:pPr algn="ctr">
              <a:lnSpc>
                <a:spcPts val="7416"/>
              </a:lnSpc>
            </a:pPr>
            <a:r>
              <a:rPr lang="en-US" sz="7062">
                <a:solidFill>
                  <a:srgbClr val="000000"/>
                </a:solidFill>
                <a:latin typeface="Bobby Jones Soft"/>
                <a:ea typeface="Bobby Jones Soft"/>
                <a:cs typeface="Bobby Jones Soft"/>
                <a:sym typeface="Bobby Jones Soft"/>
              </a:rPr>
              <a:t>CLASS AGREEMENTS</a:t>
            </a:r>
          </a:p>
        </p:txBody>
      </p:sp>
      <p:sp>
        <p:nvSpPr>
          <p:cNvPr id="6" name="Freeform 6"/>
          <p:cNvSpPr/>
          <p:nvPr/>
        </p:nvSpPr>
        <p:spPr>
          <a:xfrm rot="5400000" flipH="1" flipV="1">
            <a:off x="4543789" y="1970205"/>
            <a:ext cx="6115859" cy="7714960"/>
          </a:xfrm>
          <a:custGeom>
            <a:avLst/>
            <a:gdLst/>
            <a:ahLst/>
            <a:cxnLst/>
            <a:rect l="l" t="t" r="r" b="b"/>
            <a:pathLst>
              <a:path w="6115859" h="7714960">
                <a:moveTo>
                  <a:pt x="6115859" y="7714960"/>
                </a:moveTo>
                <a:lnTo>
                  <a:pt x="0" y="7714960"/>
                </a:lnTo>
                <a:lnTo>
                  <a:pt x="0" y="0"/>
                </a:lnTo>
                <a:lnTo>
                  <a:pt x="6115859" y="0"/>
                </a:lnTo>
                <a:lnTo>
                  <a:pt x="6115859" y="771496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4249892" y="3222479"/>
            <a:ext cx="7576310" cy="5115163"/>
          </a:xfrm>
          <a:prstGeom prst="rect">
            <a:avLst/>
          </a:prstGeom>
        </p:spPr>
        <p:txBody>
          <a:bodyPr lIns="0" tIns="0" rIns="0" bIns="0" rtlCol="0" anchor="t">
            <a:spAutoFit/>
          </a:bodyPr>
          <a:lstStyle/>
          <a:p>
            <a:pPr marL="1050493" lvl="1" indent="-525247" algn="l">
              <a:lnSpc>
                <a:spcPts val="6811"/>
              </a:lnSpc>
              <a:buFont typeface="Arial"/>
              <a:buChar char="•"/>
            </a:pPr>
            <a:r>
              <a:rPr lang="en-US" sz="4865">
                <a:solidFill>
                  <a:srgbClr val="000000"/>
                </a:solidFill>
                <a:latin typeface="Glacial Indifference"/>
                <a:ea typeface="Glacial Indifference"/>
                <a:cs typeface="Glacial Indifference"/>
                <a:sym typeface="Glacial Indifference"/>
              </a:rPr>
              <a:t>Kindness and respect</a:t>
            </a:r>
          </a:p>
          <a:p>
            <a:pPr marL="1050493" lvl="1" indent="-525247" algn="l">
              <a:lnSpc>
                <a:spcPts val="6811"/>
              </a:lnSpc>
              <a:buFont typeface="Arial"/>
              <a:buChar char="•"/>
            </a:pPr>
            <a:r>
              <a:rPr lang="en-US" sz="4865">
                <a:solidFill>
                  <a:srgbClr val="000000"/>
                </a:solidFill>
                <a:latin typeface="Glacial Indifference"/>
                <a:ea typeface="Glacial Indifference"/>
                <a:cs typeface="Glacial Indifference"/>
                <a:sym typeface="Glacial Indifference"/>
              </a:rPr>
              <a:t>Right to pass</a:t>
            </a:r>
          </a:p>
          <a:p>
            <a:pPr marL="1050493" lvl="1" indent="-525247" algn="l">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Nonjudgmental</a:t>
            </a:r>
          </a:p>
          <a:p>
            <a:pPr marL="1050493" lvl="1" indent="-525247" algn="l">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 such thing as silly </a:t>
            </a:r>
          </a:p>
          <a:p>
            <a:pPr algn="l">
              <a:lnSpc>
                <a:spcPts val="6811"/>
              </a:lnSpc>
            </a:pPr>
            <a:r>
              <a:rPr lang="en-US" sz="4865">
                <a:solidFill>
                  <a:srgbClr val="000000"/>
                </a:solidFill>
                <a:latin typeface="Glacial Indifference"/>
                <a:ea typeface="Glacial Indifference"/>
                <a:cs typeface="Glacial Indifference"/>
                <a:sym typeface="Glacial Indifference"/>
              </a:rPr>
              <a:t>        questions</a:t>
            </a:r>
          </a:p>
          <a:p>
            <a:pPr algn="ctr">
              <a:lnSpc>
                <a:spcPts val="6811"/>
              </a:lnSpc>
            </a:pPr>
            <a:endParaRPr lang="en-US" sz="4865">
              <a:solidFill>
                <a:srgbClr val="000000"/>
              </a:solidFill>
              <a:latin typeface="Glacial Indifference"/>
              <a:ea typeface="Glacial Indifference"/>
              <a:cs typeface="Glacial Indifference"/>
              <a:sym typeface="Glacial Indifference"/>
            </a:endParaRPr>
          </a:p>
        </p:txBody>
      </p:sp>
      <p:sp>
        <p:nvSpPr>
          <p:cNvPr id="8" name="TextBox 8"/>
          <p:cNvSpPr txBox="1"/>
          <p:nvPr/>
        </p:nvSpPr>
        <p:spPr>
          <a:xfrm>
            <a:off x="11459198" y="8305225"/>
            <a:ext cx="5963959" cy="580390"/>
          </a:xfrm>
          <a:prstGeom prst="rect">
            <a:avLst/>
          </a:prstGeom>
        </p:spPr>
        <p:txBody>
          <a:bodyPr lIns="0" tIns="0" rIns="0" bIns="0" rtlCol="0" anchor="t">
            <a:spAutoFit/>
          </a:bodyPr>
          <a:lstStyle/>
          <a:p>
            <a:pPr algn="ctr">
              <a:lnSpc>
                <a:spcPts val="4759"/>
              </a:lnSpc>
            </a:pPr>
            <a:r>
              <a:rPr lang="en-US" sz="3399">
                <a:solidFill>
                  <a:srgbClr val="000000"/>
                </a:solidFill>
                <a:latin typeface="Playpen Sans"/>
                <a:ea typeface="Playpen Sans"/>
                <a:cs typeface="Playpen Sans"/>
                <a:sym typeface="Playpen Sans"/>
              </a:rPr>
              <a:t>any others?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E17EB"/>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4556442" y="8124680"/>
            <a:ext cx="8483292" cy="820140"/>
          </a:xfrm>
          <a:prstGeom prst="rect">
            <a:avLst/>
          </a:prstGeom>
        </p:spPr>
        <p:txBody>
          <a:bodyPr lIns="0" tIns="0" rIns="0" bIns="0" rtlCol="0" anchor="t">
            <a:spAutoFit/>
          </a:bodyPr>
          <a:lstStyle/>
          <a:p>
            <a:pPr algn="ctr">
              <a:lnSpc>
                <a:spcPts val="6177"/>
              </a:lnSpc>
            </a:pPr>
            <a:r>
              <a:rPr lang="en-US" sz="5883">
                <a:solidFill>
                  <a:srgbClr val="000000"/>
                </a:solidFill>
                <a:latin typeface="Bobby Jones Soft"/>
                <a:ea typeface="Bobby Jones Soft"/>
                <a:cs typeface="Bobby Jones Soft"/>
                <a:sym typeface="Bobby Jones Soft"/>
              </a:rPr>
              <a:t>IS CONSENT BEING GIVEN?</a:t>
            </a:r>
          </a:p>
        </p:txBody>
      </p:sp>
      <p:sp>
        <p:nvSpPr>
          <p:cNvPr id="6" name="TextBox 6"/>
          <p:cNvSpPr txBox="1"/>
          <p:nvPr/>
        </p:nvSpPr>
        <p:spPr>
          <a:xfrm>
            <a:off x="1563347" y="1616482"/>
            <a:ext cx="15161307" cy="5646215"/>
          </a:xfrm>
          <a:prstGeom prst="rect">
            <a:avLst/>
          </a:prstGeom>
        </p:spPr>
        <p:txBody>
          <a:bodyPr lIns="0" tIns="0" rIns="0" bIns="0" rtlCol="0" anchor="t">
            <a:spAutoFit/>
          </a:bodyPr>
          <a:lstStyle/>
          <a:p>
            <a:pPr algn="ctr">
              <a:lnSpc>
                <a:spcPts val="6416"/>
              </a:lnSpc>
            </a:pPr>
            <a:r>
              <a:rPr lang="en-US" sz="4583">
                <a:solidFill>
                  <a:srgbClr val="000000"/>
                </a:solidFill>
                <a:latin typeface="Glacial Indifference"/>
                <a:ea typeface="Glacial Indifference"/>
                <a:cs typeface="Glacial Indifference"/>
                <a:sym typeface="Glacial Indifference"/>
              </a:rPr>
              <a:t>Alex and Jamie have been going out for a year, and recently have been talking about taking things further sexually. Alex and Jamie both decided they were ready. </a:t>
            </a:r>
          </a:p>
          <a:p>
            <a:pPr algn="ctr">
              <a:lnSpc>
                <a:spcPts val="6416"/>
              </a:lnSpc>
            </a:pPr>
            <a:endParaRPr lang="en-US" sz="4583">
              <a:solidFill>
                <a:srgbClr val="000000"/>
              </a:solidFill>
              <a:latin typeface="Glacial Indifference"/>
              <a:ea typeface="Glacial Indifference"/>
              <a:cs typeface="Glacial Indifference"/>
              <a:sym typeface="Glacial Indifference"/>
            </a:endParaRPr>
          </a:p>
          <a:p>
            <a:pPr algn="ctr">
              <a:lnSpc>
                <a:spcPts val="6416"/>
              </a:lnSpc>
            </a:pPr>
            <a:r>
              <a:rPr lang="en-US" sz="4583">
                <a:solidFill>
                  <a:srgbClr val="000000"/>
                </a:solidFill>
                <a:latin typeface="Glacial Indifference"/>
                <a:ea typeface="Glacial Indifference"/>
                <a:cs typeface="Glacial Indifference"/>
                <a:sym typeface="Glacial Indifference"/>
              </a:rPr>
              <a:t>Alex and Jamie start getting physical, when Jamie suddenly stops. Jamie hasn’t said to stop, but he suddenly looks tense and is pulling away.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E17EB"/>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4609107" y="4771530"/>
            <a:ext cx="8483292" cy="820140"/>
          </a:xfrm>
          <a:prstGeom prst="rect">
            <a:avLst/>
          </a:prstGeom>
        </p:spPr>
        <p:txBody>
          <a:bodyPr lIns="0" tIns="0" rIns="0" bIns="0" rtlCol="0" anchor="t">
            <a:spAutoFit/>
          </a:bodyPr>
          <a:lstStyle/>
          <a:p>
            <a:pPr algn="ctr">
              <a:lnSpc>
                <a:spcPts val="6177"/>
              </a:lnSpc>
            </a:pPr>
            <a:r>
              <a:rPr lang="en-US" sz="5883">
                <a:solidFill>
                  <a:srgbClr val="000000"/>
                </a:solidFill>
                <a:latin typeface="Bobby Jones Soft"/>
                <a:ea typeface="Bobby Jones Soft"/>
                <a:cs typeface="Bobby Jones Soft"/>
                <a:sym typeface="Bobby Jones Soft"/>
              </a:rPr>
              <a:t>WHAT IF YOU’RE NOT SURE?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E17EB"/>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563347" y="1616482"/>
            <a:ext cx="15161307" cy="3217340"/>
          </a:xfrm>
          <a:prstGeom prst="rect">
            <a:avLst/>
          </a:prstGeom>
        </p:spPr>
        <p:txBody>
          <a:bodyPr lIns="0" tIns="0" rIns="0" bIns="0" rtlCol="0" anchor="t">
            <a:spAutoFit/>
          </a:bodyPr>
          <a:lstStyle/>
          <a:p>
            <a:pPr algn="ctr">
              <a:lnSpc>
                <a:spcPts val="6416"/>
              </a:lnSpc>
            </a:pPr>
            <a:r>
              <a:rPr lang="en-US" sz="4583">
                <a:solidFill>
                  <a:srgbClr val="000000"/>
                </a:solidFill>
                <a:latin typeface="Glacial Indifference"/>
                <a:ea typeface="Glacial Indifference"/>
                <a:cs typeface="Glacial Indifference"/>
                <a:sym typeface="Glacial Indifference"/>
              </a:rPr>
              <a:t>Sometimes things aren’t clear. </a:t>
            </a:r>
          </a:p>
          <a:p>
            <a:pPr algn="ctr">
              <a:lnSpc>
                <a:spcPts val="6416"/>
              </a:lnSpc>
            </a:pPr>
            <a:endParaRPr lang="en-US" sz="4583">
              <a:solidFill>
                <a:srgbClr val="000000"/>
              </a:solidFill>
              <a:latin typeface="Glacial Indifference"/>
              <a:ea typeface="Glacial Indifference"/>
              <a:cs typeface="Glacial Indifference"/>
              <a:sym typeface="Glacial Indifference"/>
            </a:endParaRPr>
          </a:p>
          <a:p>
            <a:pPr algn="ctr">
              <a:lnSpc>
                <a:spcPts val="6416"/>
              </a:lnSpc>
            </a:pPr>
            <a:r>
              <a:rPr lang="en-US" sz="4583">
                <a:solidFill>
                  <a:srgbClr val="000000"/>
                </a:solidFill>
                <a:latin typeface="Glacial Indifference"/>
                <a:ea typeface="Glacial Indifference"/>
                <a:cs typeface="Glacial Indifference"/>
                <a:sym typeface="Glacial Indifference"/>
              </a:rPr>
              <a:t>If you’re </a:t>
            </a:r>
            <a:r>
              <a:rPr lang="en-US" sz="4583" b="1" u="sng">
                <a:solidFill>
                  <a:srgbClr val="000000"/>
                </a:solidFill>
                <a:latin typeface="Glacial Indifference Bold"/>
                <a:ea typeface="Glacial Indifference Bold"/>
                <a:cs typeface="Glacial Indifference Bold"/>
                <a:sym typeface="Glacial Indifference Bold"/>
              </a:rPr>
              <a:t>ever unsure</a:t>
            </a:r>
            <a:r>
              <a:rPr lang="en-US" sz="4583">
                <a:solidFill>
                  <a:srgbClr val="000000"/>
                </a:solidFill>
                <a:latin typeface="Glacial Indifference"/>
                <a:ea typeface="Glacial Indifference"/>
                <a:cs typeface="Glacial Indifference"/>
                <a:sym typeface="Glacial Indifference"/>
              </a:rPr>
              <a:t> whether someone is giving consent for something, ASK.</a:t>
            </a:r>
          </a:p>
        </p:txBody>
      </p:sp>
      <p:sp>
        <p:nvSpPr>
          <p:cNvPr id="6" name="TextBox 6"/>
          <p:cNvSpPr txBox="1"/>
          <p:nvPr/>
        </p:nvSpPr>
        <p:spPr>
          <a:xfrm>
            <a:off x="1028700" y="5437838"/>
            <a:ext cx="15161307" cy="788465"/>
          </a:xfrm>
          <a:prstGeom prst="rect">
            <a:avLst/>
          </a:prstGeom>
        </p:spPr>
        <p:txBody>
          <a:bodyPr lIns="0" tIns="0" rIns="0" bIns="0" rtlCol="0" anchor="t">
            <a:spAutoFit/>
          </a:bodyPr>
          <a:lstStyle/>
          <a:p>
            <a:pPr algn="ctr">
              <a:lnSpc>
                <a:spcPts val="6416"/>
              </a:lnSpc>
            </a:pPr>
            <a:r>
              <a:rPr lang="en-US" sz="4583">
                <a:solidFill>
                  <a:srgbClr val="000000"/>
                </a:solidFill>
                <a:latin typeface="Glacial Indifference"/>
                <a:ea typeface="Glacial Indifference"/>
                <a:cs typeface="Glacial Indifference"/>
                <a:sym typeface="Glacial Indifference"/>
              </a:rPr>
              <a:t>“Are you OK? Are you happy with this? Can I do this?”</a:t>
            </a:r>
          </a:p>
        </p:txBody>
      </p:sp>
      <p:sp>
        <p:nvSpPr>
          <p:cNvPr id="7" name="TextBox 7"/>
          <p:cNvSpPr txBox="1"/>
          <p:nvPr/>
        </p:nvSpPr>
        <p:spPr>
          <a:xfrm>
            <a:off x="1563347" y="6040960"/>
            <a:ext cx="15161307" cy="2407715"/>
          </a:xfrm>
          <a:prstGeom prst="rect">
            <a:avLst/>
          </a:prstGeom>
        </p:spPr>
        <p:txBody>
          <a:bodyPr lIns="0" tIns="0" rIns="0" bIns="0" rtlCol="0" anchor="t">
            <a:spAutoFit/>
          </a:bodyPr>
          <a:lstStyle/>
          <a:p>
            <a:pPr algn="ctr">
              <a:lnSpc>
                <a:spcPts val="6416"/>
              </a:lnSpc>
            </a:pPr>
            <a:r>
              <a:rPr lang="en-US" sz="4583">
                <a:solidFill>
                  <a:srgbClr val="000000"/>
                </a:solidFill>
                <a:latin typeface="Glacial Indifference"/>
                <a:ea typeface="Glacial Indifference"/>
                <a:cs typeface="Glacial Indifference"/>
                <a:sym typeface="Glacial Indifference"/>
              </a:rPr>
              <a:t>Unless it’s a clear, enthusiastic yes...</a:t>
            </a:r>
          </a:p>
          <a:p>
            <a:pPr algn="ctr">
              <a:lnSpc>
                <a:spcPts val="6416"/>
              </a:lnSpc>
            </a:pPr>
            <a:endParaRPr lang="en-US" sz="4583">
              <a:solidFill>
                <a:srgbClr val="000000"/>
              </a:solidFill>
              <a:latin typeface="Glacial Indifference"/>
              <a:ea typeface="Glacial Indifference"/>
              <a:cs typeface="Glacial Indifference"/>
              <a:sym typeface="Glacial Indifference"/>
            </a:endParaRPr>
          </a:p>
          <a:p>
            <a:pPr algn="ctr">
              <a:lnSpc>
                <a:spcPts val="6416"/>
              </a:lnSpc>
            </a:pPr>
            <a:r>
              <a:rPr lang="en-US" sz="4583">
                <a:solidFill>
                  <a:srgbClr val="000000"/>
                </a:solidFill>
                <a:latin typeface="Glacial Indifference"/>
                <a:ea typeface="Glacial Indifference"/>
                <a:cs typeface="Glacial Indifference"/>
                <a:sym typeface="Glacial Indifference"/>
              </a:rPr>
              <a:t>it’s a </a:t>
            </a:r>
            <a:r>
              <a:rPr lang="en-US" sz="4583" b="1" u="sng">
                <a:solidFill>
                  <a:srgbClr val="000000"/>
                </a:solidFill>
                <a:latin typeface="Glacial Indifference Bold"/>
                <a:ea typeface="Glacial Indifference Bold"/>
                <a:cs typeface="Glacial Indifference Bold"/>
                <a:sym typeface="Glacial Indifference Bold"/>
              </a:rPr>
              <a:t>NO.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E17EB"/>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pic>
        <p:nvPicPr>
          <p:cNvPr id="6" name="Online Media 5" title="Tea Consent (Clean)">
            <a:hlinkClick r:id="" action="ppaction://media"/>
            <a:extLst>
              <a:ext uri="{FF2B5EF4-FFF2-40B4-BE49-F238E27FC236}">
                <a16:creationId xmlns:a16="http://schemas.microsoft.com/office/drawing/2014/main" id="{A70A7BD3-8055-ECE8-BD14-643AA6EF23CA}"/>
              </a:ext>
            </a:extLst>
          </p:cNvPr>
          <p:cNvPicPr>
            <a:picLocks noRot="1" noChangeAspect="1"/>
          </p:cNvPicPr>
          <p:nvPr>
            <a:videoFile r:link="rId1"/>
          </p:nvPr>
        </p:nvPicPr>
        <p:blipFill>
          <a:blip r:embed="rId4"/>
          <a:stretch>
            <a:fillRect/>
          </a:stretch>
        </p:blipFill>
        <p:spPr>
          <a:xfrm>
            <a:off x="1524000" y="988773"/>
            <a:ext cx="15240000" cy="861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E17EB"/>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832064" y="1313413"/>
            <a:ext cx="7697386" cy="888421"/>
          </a:xfrm>
          <a:prstGeom prst="rect">
            <a:avLst/>
          </a:prstGeom>
        </p:spPr>
        <p:txBody>
          <a:bodyPr lIns="0" tIns="0" rIns="0" bIns="0" rtlCol="0" anchor="t">
            <a:spAutoFit/>
          </a:bodyPr>
          <a:lstStyle/>
          <a:p>
            <a:pPr algn="ctr">
              <a:lnSpc>
                <a:spcPts val="6648"/>
              </a:lnSpc>
            </a:pPr>
            <a:r>
              <a:rPr lang="en-US" sz="6331">
                <a:solidFill>
                  <a:srgbClr val="000000"/>
                </a:solidFill>
                <a:latin typeface="Bobby Jones Soft"/>
                <a:ea typeface="Bobby Jones Soft"/>
                <a:cs typeface="Bobby Jones Soft"/>
                <a:sym typeface="Bobby Jones Soft"/>
              </a:rPr>
              <a:t>FACTS ABOUT CONSENT</a:t>
            </a:r>
          </a:p>
        </p:txBody>
      </p:sp>
      <p:sp>
        <p:nvSpPr>
          <p:cNvPr id="6" name="TextBox 6"/>
          <p:cNvSpPr txBox="1"/>
          <p:nvPr/>
        </p:nvSpPr>
        <p:spPr>
          <a:xfrm>
            <a:off x="1563347" y="2897984"/>
            <a:ext cx="15161307" cy="6455840"/>
          </a:xfrm>
          <a:prstGeom prst="rect">
            <a:avLst/>
          </a:prstGeom>
        </p:spPr>
        <p:txBody>
          <a:bodyPr lIns="0" tIns="0" rIns="0" bIns="0" rtlCol="0" anchor="t">
            <a:spAutoFit/>
          </a:bodyPr>
          <a:lstStyle/>
          <a:p>
            <a:pPr algn="just">
              <a:lnSpc>
                <a:spcPts val="6416"/>
              </a:lnSpc>
            </a:pPr>
            <a:r>
              <a:rPr lang="en-US" sz="4583">
                <a:solidFill>
                  <a:srgbClr val="000000"/>
                </a:solidFill>
                <a:latin typeface="Glacial Indifference"/>
                <a:ea typeface="Glacial Indifference"/>
                <a:cs typeface="Glacial Indifference"/>
                <a:sym typeface="Glacial Indifference"/>
              </a:rPr>
              <a:t>We should always be asking for consent, particularly in situations that involve physical contact with others.</a:t>
            </a:r>
          </a:p>
          <a:p>
            <a:pPr algn="just">
              <a:lnSpc>
                <a:spcPts val="6416"/>
              </a:lnSpc>
            </a:pPr>
            <a:endParaRPr lang="en-US" sz="4583">
              <a:solidFill>
                <a:srgbClr val="000000"/>
              </a:solidFill>
              <a:latin typeface="Glacial Indifference"/>
              <a:ea typeface="Glacial Indifference"/>
              <a:cs typeface="Glacial Indifference"/>
              <a:sym typeface="Glacial Indifference"/>
            </a:endParaRPr>
          </a:p>
          <a:p>
            <a:pPr algn="just">
              <a:lnSpc>
                <a:spcPts val="6416"/>
              </a:lnSpc>
            </a:pPr>
            <a:r>
              <a:rPr lang="en-US" sz="4583">
                <a:solidFill>
                  <a:srgbClr val="000000"/>
                </a:solidFill>
                <a:latin typeface="Glacial Indifference"/>
                <a:ea typeface="Glacial Indifference"/>
                <a:cs typeface="Glacial Indifference"/>
                <a:sym typeface="Glacial Indifference"/>
              </a:rPr>
              <a:t>Just because someone has given consent before, it does NOT mean they’re giving consent the next time.</a:t>
            </a:r>
          </a:p>
          <a:p>
            <a:pPr algn="just">
              <a:lnSpc>
                <a:spcPts val="6416"/>
              </a:lnSpc>
            </a:pPr>
            <a:endParaRPr lang="en-US" sz="4583">
              <a:solidFill>
                <a:srgbClr val="000000"/>
              </a:solidFill>
              <a:latin typeface="Glacial Indifference"/>
              <a:ea typeface="Glacial Indifference"/>
              <a:cs typeface="Glacial Indifference"/>
              <a:sym typeface="Glacial Indifference"/>
            </a:endParaRPr>
          </a:p>
          <a:p>
            <a:pPr algn="just">
              <a:lnSpc>
                <a:spcPts val="6416"/>
              </a:lnSpc>
            </a:pPr>
            <a:r>
              <a:rPr lang="en-US" sz="4583">
                <a:solidFill>
                  <a:srgbClr val="000000"/>
                </a:solidFill>
                <a:latin typeface="Glacial Indifference"/>
                <a:ea typeface="Glacial Indifference"/>
                <a:cs typeface="Glacial Indifference"/>
                <a:sym typeface="Glacial Indifference"/>
              </a:rPr>
              <a:t>A person can give consent and then change their mind at any time.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E17EB"/>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5185658" y="2420535"/>
            <a:ext cx="7697386" cy="5952419"/>
          </a:xfrm>
          <a:prstGeom prst="rect">
            <a:avLst/>
          </a:prstGeom>
        </p:spPr>
        <p:txBody>
          <a:bodyPr lIns="0" tIns="0" rIns="0" bIns="0" rtlCol="0" anchor="t">
            <a:spAutoFit/>
          </a:bodyPr>
          <a:lstStyle/>
          <a:p>
            <a:pPr algn="ctr">
              <a:lnSpc>
                <a:spcPts val="6648"/>
              </a:lnSpc>
            </a:pPr>
            <a:r>
              <a:rPr lang="en-US" sz="6331">
                <a:solidFill>
                  <a:srgbClr val="000000"/>
                </a:solidFill>
                <a:latin typeface="Bobby Jones Soft"/>
                <a:ea typeface="Bobby Jones Soft"/>
                <a:cs typeface="Bobby Jones Soft"/>
                <a:sym typeface="Bobby Jones Soft"/>
              </a:rPr>
              <a:t>REFLECTIONS? QUESTIONS?</a:t>
            </a:r>
          </a:p>
          <a:p>
            <a:pPr algn="ctr">
              <a:lnSpc>
                <a:spcPts val="6648"/>
              </a:lnSpc>
            </a:pPr>
            <a:endParaRPr lang="en-US" sz="6331">
              <a:solidFill>
                <a:srgbClr val="000000"/>
              </a:solidFill>
              <a:latin typeface="Bobby Jones Soft"/>
              <a:ea typeface="Bobby Jones Soft"/>
              <a:cs typeface="Bobby Jones Soft"/>
              <a:sym typeface="Bobby Jones Soft"/>
            </a:endParaRPr>
          </a:p>
          <a:p>
            <a:pPr algn="ctr">
              <a:lnSpc>
                <a:spcPts val="6648"/>
              </a:lnSpc>
            </a:pPr>
            <a:endParaRPr lang="en-US" sz="6331">
              <a:solidFill>
                <a:srgbClr val="000000"/>
              </a:solidFill>
              <a:latin typeface="Bobby Jones Soft"/>
              <a:ea typeface="Bobby Jones Soft"/>
              <a:cs typeface="Bobby Jones Soft"/>
              <a:sym typeface="Bobby Jones Soft"/>
            </a:endParaRPr>
          </a:p>
          <a:p>
            <a:pPr algn="ctr">
              <a:lnSpc>
                <a:spcPts val="6648"/>
              </a:lnSpc>
            </a:pPr>
            <a:endParaRPr lang="en-US" sz="6331">
              <a:solidFill>
                <a:srgbClr val="000000"/>
              </a:solidFill>
              <a:latin typeface="Bobby Jones Soft"/>
              <a:ea typeface="Bobby Jones Soft"/>
              <a:cs typeface="Bobby Jones Soft"/>
              <a:sym typeface="Bobby Jones Soft"/>
            </a:endParaRPr>
          </a:p>
          <a:p>
            <a:pPr algn="ctr">
              <a:lnSpc>
                <a:spcPts val="6648"/>
              </a:lnSpc>
            </a:pPr>
            <a:endParaRPr lang="en-US" sz="6331">
              <a:solidFill>
                <a:srgbClr val="000000"/>
              </a:solidFill>
              <a:latin typeface="Bobby Jones Soft"/>
              <a:ea typeface="Bobby Jones Soft"/>
              <a:cs typeface="Bobby Jones Soft"/>
              <a:sym typeface="Bobby Jones Soft"/>
            </a:endParaRPr>
          </a:p>
          <a:p>
            <a:pPr algn="ctr">
              <a:lnSpc>
                <a:spcPts val="6648"/>
              </a:lnSpc>
            </a:pPr>
            <a:r>
              <a:rPr lang="en-US" sz="6331">
                <a:solidFill>
                  <a:srgbClr val="000000"/>
                </a:solidFill>
                <a:latin typeface="Bobby Jones Soft"/>
                <a:ea typeface="Bobby Jones Soft"/>
                <a:cs typeface="Bobby Jones Soft"/>
                <a:sym typeface="Bobby Jones Soft"/>
              </a:rPr>
              <a:t>THANK YOU!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E17EB"/>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12179643" y="1875730"/>
            <a:ext cx="4242368" cy="6535539"/>
          </a:xfrm>
          <a:custGeom>
            <a:avLst/>
            <a:gdLst/>
            <a:ahLst/>
            <a:cxnLst/>
            <a:rect l="l" t="t" r="r" b="b"/>
            <a:pathLst>
              <a:path w="4242368" h="6535539">
                <a:moveTo>
                  <a:pt x="0" y="0"/>
                </a:moveTo>
                <a:lnTo>
                  <a:pt x="4242368" y="0"/>
                </a:lnTo>
                <a:lnTo>
                  <a:pt x="4242368" y="6535540"/>
                </a:lnTo>
                <a:lnTo>
                  <a:pt x="0" y="65355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1208165" y="3806907"/>
            <a:ext cx="9327441" cy="2530312"/>
          </a:xfrm>
          <a:prstGeom prst="rect">
            <a:avLst/>
          </a:prstGeom>
        </p:spPr>
        <p:txBody>
          <a:bodyPr lIns="0" tIns="0" rIns="0" bIns="0" rtlCol="0" anchor="t">
            <a:spAutoFit/>
          </a:bodyPr>
          <a:lstStyle/>
          <a:p>
            <a:pPr algn="ctr">
              <a:lnSpc>
                <a:spcPts val="10158"/>
              </a:lnSpc>
              <a:spcBef>
                <a:spcPct val="0"/>
              </a:spcBef>
            </a:pPr>
            <a:r>
              <a:rPr lang="en-US" sz="7256">
                <a:solidFill>
                  <a:srgbClr val="000000"/>
                </a:solidFill>
                <a:latin typeface="Glacial Indifference"/>
                <a:ea typeface="Glacial Indifference"/>
                <a:cs typeface="Glacial Indifference"/>
                <a:sym typeface="Glacial Indifference"/>
              </a:rPr>
              <a:t>what does the word ‘consent’ mean to you?</a:t>
            </a:r>
          </a:p>
        </p:txBody>
      </p:sp>
      <p:sp>
        <p:nvSpPr>
          <p:cNvPr id="7" name="TextBox 7"/>
          <p:cNvSpPr txBox="1"/>
          <p:nvPr/>
        </p:nvSpPr>
        <p:spPr>
          <a:xfrm>
            <a:off x="635674" y="1114425"/>
            <a:ext cx="5762856" cy="990281"/>
          </a:xfrm>
          <a:prstGeom prst="rect">
            <a:avLst/>
          </a:prstGeom>
        </p:spPr>
        <p:txBody>
          <a:bodyPr lIns="0" tIns="0" rIns="0" bIns="0" rtlCol="0" anchor="t">
            <a:spAutoFit/>
          </a:bodyPr>
          <a:lstStyle/>
          <a:p>
            <a:pPr algn="ctr">
              <a:lnSpc>
                <a:spcPts val="7416"/>
              </a:lnSpc>
            </a:pPr>
            <a:r>
              <a:rPr lang="en-US" sz="7062">
                <a:solidFill>
                  <a:srgbClr val="000000"/>
                </a:solidFill>
                <a:latin typeface="Bobby Jones Soft"/>
                <a:ea typeface="Bobby Jones Soft"/>
                <a:cs typeface="Bobby Jones Soft"/>
                <a:sym typeface="Bobby Jones Soft"/>
              </a:rPr>
              <a:t>HAVE A THINK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E17EB"/>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635674" y="3464417"/>
            <a:ext cx="3608669" cy="6487494"/>
          </a:xfrm>
          <a:custGeom>
            <a:avLst/>
            <a:gdLst/>
            <a:ahLst/>
            <a:cxnLst/>
            <a:rect l="l" t="t" r="r" b="b"/>
            <a:pathLst>
              <a:path w="3608669" h="6487494">
                <a:moveTo>
                  <a:pt x="0" y="0"/>
                </a:moveTo>
                <a:lnTo>
                  <a:pt x="3608668" y="0"/>
                </a:lnTo>
                <a:lnTo>
                  <a:pt x="3608668" y="6487494"/>
                </a:lnTo>
                <a:lnTo>
                  <a:pt x="0" y="6487494"/>
                </a:lnTo>
                <a:lnTo>
                  <a:pt x="0" y="0"/>
                </a:lnTo>
                <a:close/>
              </a:path>
            </a:pathLst>
          </a:custGeom>
          <a:blipFill>
            <a:blip r:embed="rId3"/>
            <a:stretch>
              <a:fillRect/>
            </a:stretch>
          </a:blipFill>
        </p:spPr>
        <p:txBody>
          <a:bodyPr/>
          <a:lstStyle/>
          <a:p>
            <a:endParaRPr lang="en-GB"/>
          </a:p>
        </p:txBody>
      </p:sp>
      <p:sp>
        <p:nvSpPr>
          <p:cNvPr id="6" name="TextBox 6"/>
          <p:cNvSpPr txBox="1"/>
          <p:nvPr/>
        </p:nvSpPr>
        <p:spPr>
          <a:xfrm>
            <a:off x="4919150" y="4302928"/>
            <a:ext cx="11293580" cy="2530312"/>
          </a:xfrm>
          <a:prstGeom prst="rect">
            <a:avLst/>
          </a:prstGeom>
        </p:spPr>
        <p:txBody>
          <a:bodyPr lIns="0" tIns="0" rIns="0" bIns="0" rtlCol="0" anchor="t">
            <a:spAutoFit/>
          </a:bodyPr>
          <a:lstStyle/>
          <a:p>
            <a:pPr algn="ctr">
              <a:lnSpc>
                <a:spcPts val="10158"/>
              </a:lnSpc>
              <a:spcBef>
                <a:spcPct val="0"/>
              </a:spcBef>
            </a:pPr>
            <a:r>
              <a:rPr lang="en-US" sz="7256">
                <a:solidFill>
                  <a:srgbClr val="000000"/>
                </a:solidFill>
                <a:latin typeface="Glacial Indifference"/>
                <a:ea typeface="Glacial Indifference"/>
                <a:cs typeface="Glacial Indifference"/>
                <a:sym typeface="Glacial Indifference"/>
              </a:rPr>
              <a:t>is basically just about giving and asking for permission</a:t>
            </a:r>
          </a:p>
        </p:txBody>
      </p:sp>
      <p:sp>
        <p:nvSpPr>
          <p:cNvPr id="7" name="TextBox 7"/>
          <p:cNvSpPr txBox="1"/>
          <p:nvPr/>
        </p:nvSpPr>
        <p:spPr>
          <a:xfrm>
            <a:off x="7192977" y="3012139"/>
            <a:ext cx="5762856" cy="990281"/>
          </a:xfrm>
          <a:prstGeom prst="rect">
            <a:avLst/>
          </a:prstGeom>
        </p:spPr>
        <p:txBody>
          <a:bodyPr lIns="0" tIns="0" rIns="0" bIns="0" rtlCol="0" anchor="t">
            <a:spAutoFit/>
          </a:bodyPr>
          <a:lstStyle/>
          <a:p>
            <a:pPr algn="ctr">
              <a:lnSpc>
                <a:spcPts val="7416"/>
              </a:lnSpc>
            </a:pPr>
            <a:r>
              <a:rPr lang="en-US" sz="7062">
                <a:solidFill>
                  <a:srgbClr val="000000"/>
                </a:solidFill>
                <a:latin typeface="Bobby Jones Soft"/>
                <a:ea typeface="Bobby Jones Soft"/>
                <a:cs typeface="Bobby Jones Soft"/>
                <a:sym typeface="Bobby Jones Soft"/>
              </a:rPr>
              <a:t>CONSENT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E17EB"/>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3778087" y="3776284"/>
            <a:ext cx="10731826" cy="3816187"/>
          </a:xfrm>
          <a:prstGeom prst="rect">
            <a:avLst/>
          </a:prstGeom>
        </p:spPr>
        <p:txBody>
          <a:bodyPr lIns="0" tIns="0" rIns="0" bIns="0" rtlCol="0" anchor="t">
            <a:spAutoFit/>
          </a:bodyPr>
          <a:lstStyle/>
          <a:p>
            <a:pPr algn="ctr">
              <a:lnSpc>
                <a:spcPts val="10158"/>
              </a:lnSpc>
              <a:spcBef>
                <a:spcPct val="0"/>
              </a:spcBef>
            </a:pPr>
            <a:r>
              <a:rPr lang="en-US" sz="7256">
                <a:solidFill>
                  <a:srgbClr val="000000"/>
                </a:solidFill>
                <a:latin typeface="Glacial Indifference"/>
                <a:ea typeface="Glacial Indifference"/>
                <a:cs typeface="Glacial Indifference"/>
                <a:sym typeface="Glacial Indifference"/>
              </a:rPr>
              <a:t>what are some situations where we might need to ask for, or give, consent?</a:t>
            </a:r>
          </a:p>
        </p:txBody>
      </p:sp>
      <p:sp>
        <p:nvSpPr>
          <p:cNvPr id="6" name="TextBox 6"/>
          <p:cNvSpPr txBox="1"/>
          <p:nvPr/>
        </p:nvSpPr>
        <p:spPr>
          <a:xfrm>
            <a:off x="0" y="1114425"/>
            <a:ext cx="5762856" cy="990281"/>
          </a:xfrm>
          <a:prstGeom prst="rect">
            <a:avLst/>
          </a:prstGeom>
        </p:spPr>
        <p:txBody>
          <a:bodyPr lIns="0" tIns="0" rIns="0" bIns="0" rtlCol="0" anchor="t">
            <a:spAutoFit/>
          </a:bodyPr>
          <a:lstStyle/>
          <a:p>
            <a:pPr algn="ctr">
              <a:lnSpc>
                <a:spcPts val="7416"/>
              </a:lnSpc>
            </a:pPr>
            <a:r>
              <a:rPr lang="en-US" sz="7062">
                <a:solidFill>
                  <a:srgbClr val="000000"/>
                </a:solidFill>
                <a:latin typeface="Bobby Jones Soft"/>
                <a:ea typeface="Bobby Jones Soft"/>
                <a:cs typeface="Bobby Jones Soft"/>
                <a:sym typeface="Bobby Jones Soft"/>
              </a:rPr>
              <a:t>LET’S CHAT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E17EB"/>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096675" y="2203274"/>
            <a:ext cx="16162625" cy="3924727"/>
          </a:xfrm>
          <a:prstGeom prst="rect">
            <a:avLst/>
          </a:prstGeom>
        </p:spPr>
        <p:txBody>
          <a:bodyPr lIns="0" tIns="0" rIns="0" bIns="0" rtlCol="0" anchor="t">
            <a:spAutoFit/>
          </a:bodyPr>
          <a:lstStyle/>
          <a:p>
            <a:pPr marL="967918" lvl="1" indent="-483959" algn="l">
              <a:lnSpc>
                <a:spcPts val="6276"/>
              </a:lnSpc>
              <a:buFont typeface="Arial"/>
              <a:buChar char="•"/>
            </a:pPr>
            <a:r>
              <a:rPr lang="en-US" sz="4483">
                <a:solidFill>
                  <a:srgbClr val="000000"/>
                </a:solidFill>
                <a:latin typeface="Glacial Indifference"/>
                <a:ea typeface="Glacial Indifference"/>
                <a:cs typeface="Glacial Indifference"/>
                <a:sym typeface="Glacial Indifference"/>
              </a:rPr>
              <a:t>Asking a friend if you can use their phone</a:t>
            </a:r>
          </a:p>
          <a:p>
            <a:pPr marL="967918" lvl="1" indent="-483959" algn="l">
              <a:lnSpc>
                <a:spcPts val="6276"/>
              </a:lnSpc>
              <a:buFont typeface="Arial"/>
              <a:buChar char="•"/>
            </a:pPr>
            <a:r>
              <a:rPr lang="en-US" sz="4483">
                <a:solidFill>
                  <a:srgbClr val="000000"/>
                </a:solidFill>
                <a:latin typeface="Glacial Indifference"/>
                <a:ea typeface="Glacial Indifference"/>
                <a:cs typeface="Glacial Indifference"/>
                <a:sym typeface="Glacial Indifference"/>
              </a:rPr>
              <a:t>Someone asking if they can take your photo</a:t>
            </a:r>
          </a:p>
          <a:p>
            <a:pPr marL="967918" lvl="1" indent="-483959" algn="l">
              <a:lnSpc>
                <a:spcPts val="6276"/>
              </a:lnSpc>
              <a:buFont typeface="Arial"/>
              <a:buChar char="•"/>
            </a:pPr>
            <a:r>
              <a:rPr lang="en-US" sz="4483">
                <a:solidFill>
                  <a:srgbClr val="000000"/>
                </a:solidFill>
                <a:latin typeface="Glacial Indifference"/>
                <a:ea typeface="Glacial Indifference"/>
                <a:cs typeface="Glacial Indifference"/>
                <a:sym typeface="Glacial Indifference"/>
              </a:rPr>
              <a:t>A family member asking if they can give you a hug</a:t>
            </a:r>
          </a:p>
          <a:p>
            <a:pPr marL="967918" lvl="1" indent="-483959" algn="l">
              <a:lnSpc>
                <a:spcPts val="6276"/>
              </a:lnSpc>
              <a:buFont typeface="Arial"/>
              <a:buChar char="•"/>
            </a:pPr>
            <a:r>
              <a:rPr lang="en-US" sz="4483">
                <a:solidFill>
                  <a:srgbClr val="000000"/>
                </a:solidFill>
                <a:latin typeface="Glacial Indifference"/>
                <a:ea typeface="Glacial Indifference"/>
                <a:cs typeface="Glacial Indifference"/>
                <a:sym typeface="Glacial Indifference"/>
              </a:rPr>
              <a:t>Your boyfriend asking if he can have the rest of your chips</a:t>
            </a:r>
          </a:p>
          <a:p>
            <a:pPr marL="967918" lvl="1" indent="-483959" algn="l">
              <a:lnSpc>
                <a:spcPts val="6276"/>
              </a:lnSpc>
              <a:buFont typeface="Arial"/>
              <a:buChar char="•"/>
            </a:pPr>
            <a:r>
              <a:rPr lang="en-US" sz="4483">
                <a:solidFill>
                  <a:srgbClr val="000000"/>
                </a:solidFill>
                <a:latin typeface="Glacial Indifference"/>
                <a:ea typeface="Glacial Indifference"/>
                <a:cs typeface="Glacial Indifference"/>
                <a:sym typeface="Glacial Indifference"/>
              </a:rPr>
              <a:t>Knocking on the door before entering someone’s room</a:t>
            </a:r>
          </a:p>
        </p:txBody>
      </p:sp>
      <p:sp>
        <p:nvSpPr>
          <p:cNvPr id="6" name="TextBox 6"/>
          <p:cNvSpPr txBox="1"/>
          <p:nvPr/>
        </p:nvSpPr>
        <p:spPr>
          <a:xfrm>
            <a:off x="2128500" y="7349189"/>
            <a:ext cx="14031001" cy="1539967"/>
          </a:xfrm>
          <a:prstGeom prst="rect">
            <a:avLst/>
          </a:prstGeom>
        </p:spPr>
        <p:txBody>
          <a:bodyPr lIns="0" tIns="0" rIns="0" bIns="0" rtlCol="0" anchor="t">
            <a:spAutoFit/>
          </a:bodyPr>
          <a:lstStyle/>
          <a:p>
            <a:pPr algn="ctr">
              <a:lnSpc>
                <a:spcPts val="5905"/>
              </a:lnSpc>
            </a:pPr>
            <a:r>
              <a:rPr lang="en-US" sz="5624">
                <a:solidFill>
                  <a:srgbClr val="000000"/>
                </a:solidFill>
                <a:latin typeface="Bobby Jones Soft"/>
                <a:ea typeface="Bobby Jones Soft"/>
                <a:cs typeface="Bobby Jones Soft"/>
                <a:sym typeface="Bobby Jones Soft"/>
              </a:rPr>
              <a:t>WE ALL ASK FOR, </a:t>
            </a:r>
          </a:p>
          <a:p>
            <a:pPr algn="ctr">
              <a:lnSpc>
                <a:spcPts val="5905"/>
              </a:lnSpc>
            </a:pPr>
            <a:r>
              <a:rPr lang="en-US" sz="5624">
                <a:solidFill>
                  <a:srgbClr val="000000"/>
                </a:solidFill>
                <a:latin typeface="Bobby Jones Soft"/>
                <a:ea typeface="Bobby Jones Soft"/>
                <a:cs typeface="Bobby Jones Soft"/>
                <a:sym typeface="Bobby Jones Soft"/>
              </a:rPr>
              <a:t>AND GIVE (OR DON’T GIVE) CONSENT EVERY DAY!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E17EB"/>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4257663" y="4142055"/>
            <a:ext cx="8990140" cy="3168244"/>
          </a:xfrm>
          <a:prstGeom prst="rect">
            <a:avLst/>
          </a:prstGeom>
        </p:spPr>
        <p:txBody>
          <a:bodyPr lIns="0" tIns="0" rIns="0" bIns="0" rtlCol="0" anchor="t">
            <a:spAutoFit/>
          </a:bodyPr>
          <a:lstStyle/>
          <a:p>
            <a:pPr algn="l">
              <a:lnSpc>
                <a:spcPts val="8489"/>
              </a:lnSpc>
            </a:pPr>
            <a:r>
              <a:rPr lang="en-US" sz="6063">
                <a:solidFill>
                  <a:srgbClr val="000000"/>
                </a:solidFill>
                <a:latin typeface="Glacial Indifference"/>
                <a:ea typeface="Glacial Indifference"/>
                <a:cs typeface="Glacial Indifference"/>
                <a:sym typeface="Glacial Indifference"/>
              </a:rPr>
              <a:t>How do we know whether someone is giving, or not giving, consent? </a:t>
            </a:r>
          </a:p>
        </p:txBody>
      </p:sp>
      <p:sp>
        <p:nvSpPr>
          <p:cNvPr id="6" name="TextBox 6"/>
          <p:cNvSpPr txBox="1"/>
          <p:nvPr/>
        </p:nvSpPr>
        <p:spPr>
          <a:xfrm>
            <a:off x="635674" y="1412857"/>
            <a:ext cx="5762856" cy="990281"/>
          </a:xfrm>
          <a:prstGeom prst="rect">
            <a:avLst/>
          </a:prstGeom>
        </p:spPr>
        <p:txBody>
          <a:bodyPr lIns="0" tIns="0" rIns="0" bIns="0" rtlCol="0" anchor="t">
            <a:spAutoFit/>
          </a:bodyPr>
          <a:lstStyle/>
          <a:p>
            <a:pPr algn="ctr">
              <a:lnSpc>
                <a:spcPts val="7416"/>
              </a:lnSpc>
            </a:pPr>
            <a:r>
              <a:rPr lang="en-US" sz="7062">
                <a:solidFill>
                  <a:srgbClr val="000000"/>
                </a:solidFill>
                <a:latin typeface="Bobby Jones Soft"/>
                <a:ea typeface="Bobby Jones Soft"/>
                <a:cs typeface="Bobby Jones Soft"/>
                <a:sym typeface="Bobby Jones Soft"/>
              </a:rPr>
              <a:t>HAVE A THINK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E17EB"/>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2126546" y="3629714"/>
            <a:ext cx="14034907" cy="1883101"/>
          </a:xfrm>
          <a:prstGeom prst="rect">
            <a:avLst/>
          </a:prstGeom>
        </p:spPr>
        <p:txBody>
          <a:bodyPr lIns="0" tIns="0" rIns="0" bIns="0" rtlCol="0" anchor="t">
            <a:spAutoFit/>
          </a:bodyPr>
          <a:lstStyle/>
          <a:p>
            <a:pPr algn="l">
              <a:lnSpc>
                <a:spcPts val="7507"/>
              </a:lnSpc>
            </a:pPr>
            <a:r>
              <a:rPr lang="en-US" sz="5362">
                <a:solidFill>
                  <a:srgbClr val="000000"/>
                </a:solidFill>
                <a:latin typeface="Glacial Indifference"/>
                <a:ea typeface="Glacial Indifference"/>
                <a:cs typeface="Glacial Indifference"/>
                <a:sym typeface="Glacial Indifference"/>
              </a:rPr>
              <a:t>What would someone say if they </a:t>
            </a:r>
            <a:r>
              <a:rPr lang="en-US" sz="5362" b="1" u="sng">
                <a:solidFill>
                  <a:srgbClr val="000000"/>
                </a:solidFill>
                <a:latin typeface="Glacial Indifference Bold"/>
                <a:ea typeface="Glacial Indifference Bold"/>
                <a:cs typeface="Glacial Indifference Bold"/>
                <a:sym typeface="Glacial Indifference Bold"/>
              </a:rPr>
              <a:t>are</a:t>
            </a:r>
            <a:r>
              <a:rPr lang="en-US" sz="5362">
                <a:solidFill>
                  <a:srgbClr val="000000"/>
                </a:solidFill>
                <a:latin typeface="Glacial Indifference"/>
                <a:ea typeface="Glacial Indifference"/>
                <a:cs typeface="Glacial Indifference"/>
                <a:sym typeface="Glacial Indifference"/>
              </a:rPr>
              <a:t> giving consent/OK with what we’re doing or asking?</a:t>
            </a:r>
          </a:p>
        </p:txBody>
      </p:sp>
      <p:sp>
        <p:nvSpPr>
          <p:cNvPr id="6" name="TextBox 6"/>
          <p:cNvSpPr txBox="1"/>
          <p:nvPr/>
        </p:nvSpPr>
        <p:spPr>
          <a:xfrm>
            <a:off x="821664" y="1221537"/>
            <a:ext cx="5762856" cy="990281"/>
          </a:xfrm>
          <a:prstGeom prst="rect">
            <a:avLst/>
          </a:prstGeom>
        </p:spPr>
        <p:txBody>
          <a:bodyPr lIns="0" tIns="0" rIns="0" bIns="0" rtlCol="0" anchor="t">
            <a:spAutoFit/>
          </a:bodyPr>
          <a:lstStyle/>
          <a:p>
            <a:pPr algn="ctr">
              <a:lnSpc>
                <a:spcPts val="7416"/>
              </a:lnSpc>
            </a:pPr>
            <a:r>
              <a:rPr lang="en-US" sz="7062">
                <a:solidFill>
                  <a:srgbClr val="000000"/>
                </a:solidFill>
                <a:latin typeface="Bobby Jones Soft"/>
                <a:ea typeface="Bobby Jones Soft"/>
                <a:cs typeface="Bobby Jones Soft"/>
                <a:sym typeface="Bobby Jones Soft"/>
              </a:rPr>
              <a:t>VERBAL SIGNS</a:t>
            </a:r>
          </a:p>
        </p:txBody>
      </p:sp>
      <p:sp>
        <p:nvSpPr>
          <p:cNvPr id="7" name="TextBox 7"/>
          <p:cNvSpPr txBox="1"/>
          <p:nvPr/>
        </p:nvSpPr>
        <p:spPr>
          <a:xfrm>
            <a:off x="2126546" y="6239788"/>
            <a:ext cx="14034907" cy="1883101"/>
          </a:xfrm>
          <a:prstGeom prst="rect">
            <a:avLst/>
          </a:prstGeom>
        </p:spPr>
        <p:txBody>
          <a:bodyPr lIns="0" tIns="0" rIns="0" bIns="0" rtlCol="0" anchor="t">
            <a:spAutoFit/>
          </a:bodyPr>
          <a:lstStyle/>
          <a:p>
            <a:pPr algn="l">
              <a:lnSpc>
                <a:spcPts val="7507"/>
              </a:lnSpc>
            </a:pPr>
            <a:r>
              <a:rPr lang="en-US" sz="5362">
                <a:solidFill>
                  <a:srgbClr val="000000"/>
                </a:solidFill>
                <a:latin typeface="Glacial Indifference"/>
                <a:ea typeface="Glacial Indifference"/>
                <a:cs typeface="Glacial Indifference"/>
                <a:sym typeface="Glacial Indifference"/>
              </a:rPr>
              <a:t>What if </a:t>
            </a:r>
            <a:r>
              <a:rPr lang="en-US" sz="5362" b="1">
                <a:solidFill>
                  <a:srgbClr val="000000"/>
                </a:solidFill>
                <a:latin typeface="Glacial Indifference Bold"/>
                <a:ea typeface="Glacial Indifference Bold"/>
                <a:cs typeface="Glacial Indifference Bold"/>
                <a:sym typeface="Glacial Indifference Bold"/>
              </a:rPr>
              <a:t>they’re not</a:t>
            </a:r>
            <a:r>
              <a:rPr lang="en-US" sz="5362">
                <a:solidFill>
                  <a:srgbClr val="000000"/>
                </a:solidFill>
                <a:latin typeface="Glacial Indifference"/>
                <a:ea typeface="Glacial Indifference"/>
                <a:cs typeface="Glacial Indifference"/>
                <a:sym typeface="Glacial Indifference"/>
              </a:rPr>
              <a:t> giving consent, or aren’t OK with what we’re doing or asking?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E17EB"/>
        </a:solidFill>
        <a:effectLst/>
      </p:bgPr>
    </p:bg>
    <p:spTree>
      <p:nvGrpSpPr>
        <p:cNvPr id="1" name=""/>
        <p:cNvGrpSpPr/>
        <p:nvPr/>
      </p:nvGrpSpPr>
      <p:grpSpPr>
        <a:xfrm>
          <a:off x="0" y="0"/>
          <a:ext cx="0" cy="0"/>
          <a:chOff x="0" y="0"/>
          <a:chExt cx="0" cy="0"/>
        </a:xfrm>
      </p:grpSpPr>
      <p:grpSp>
        <p:nvGrpSpPr>
          <p:cNvPr id="2" name="Group 2"/>
          <p:cNvGrpSpPr/>
          <p:nvPr/>
        </p:nvGrpSpPr>
        <p:grpSpPr>
          <a:xfrm>
            <a:off x="635674" y="765378"/>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8177802" y="2848190"/>
            <a:ext cx="279714" cy="6410110"/>
          </a:xfrm>
          <a:custGeom>
            <a:avLst/>
            <a:gdLst/>
            <a:ahLst/>
            <a:cxnLst/>
            <a:rect l="l" t="t" r="r" b="b"/>
            <a:pathLst>
              <a:path w="279714" h="6410110">
                <a:moveTo>
                  <a:pt x="0" y="0"/>
                </a:moveTo>
                <a:lnTo>
                  <a:pt x="279714" y="0"/>
                </a:lnTo>
                <a:lnTo>
                  <a:pt x="279714" y="6410110"/>
                </a:lnTo>
                <a:lnTo>
                  <a:pt x="0" y="64101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1239358" y="2951133"/>
            <a:ext cx="6065022" cy="930601"/>
          </a:xfrm>
          <a:prstGeom prst="rect">
            <a:avLst/>
          </a:prstGeom>
        </p:spPr>
        <p:txBody>
          <a:bodyPr lIns="0" tIns="0" rIns="0" bIns="0" rtlCol="0" anchor="t">
            <a:spAutoFit/>
          </a:bodyPr>
          <a:lstStyle/>
          <a:p>
            <a:pPr algn="l">
              <a:lnSpc>
                <a:spcPts val="7507"/>
              </a:lnSpc>
            </a:pPr>
            <a:r>
              <a:rPr lang="en-US" sz="5362" b="1">
                <a:solidFill>
                  <a:srgbClr val="000000"/>
                </a:solidFill>
                <a:latin typeface="Glacial Indifference Bold"/>
                <a:ea typeface="Glacial Indifference Bold"/>
                <a:cs typeface="Glacial Indifference Bold"/>
                <a:sym typeface="Glacial Indifference Bold"/>
              </a:rPr>
              <a:t>Giving consent/OK</a:t>
            </a:r>
          </a:p>
        </p:txBody>
      </p:sp>
      <p:sp>
        <p:nvSpPr>
          <p:cNvPr id="7" name="TextBox 7"/>
          <p:cNvSpPr txBox="1"/>
          <p:nvPr/>
        </p:nvSpPr>
        <p:spPr>
          <a:xfrm>
            <a:off x="821664" y="1221537"/>
            <a:ext cx="5762856" cy="990281"/>
          </a:xfrm>
          <a:prstGeom prst="rect">
            <a:avLst/>
          </a:prstGeom>
        </p:spPr>
        <p:txBody>
          <a:bodyPr lIns="0" tIns="0" rIns="0" bIns="0" rtlCol="0" anchor="t">
            <a:spAutoFit/>
          </a:bodyPr>
          <a:lstStyle/>
          <a:p>
            <a:pPr algn="ctr">
              <a:lnSpc>
                <a:spcPts val="7416"/>
              </a:lnSpc>
            </a:pPr>
            <a:r>
              <a:rPr lang="en-US" sz="7062">
                <a:solidFill>
                  <a:srgbClr val="000000"/>
                </a:solidFill>
                <a:latin typeface="Bobby Jones Soft"/>
                <a:ea typeface="Bobby Jones Soft"/>
                <a:cs typeface="Bobby Jones Soft"/>
                <a:sym typeface="Bobby Jones Soft"/>
              </a:rPr>
              <a:t>VERBAL SIGNS</a:t>
            </a:r>
          </a:p>
        </p:txBody>
      </p:sp>
      <p:sp>
        <p:nvSpPr>
          <p:cNvPr id="8" name="TextBox 8"/>
          <p:cNvSpPr txBox="1"/>
          <p:nvPr/>
        </p:nvSpPr>
        <p:spPr>
          <a:xfrm>
            <a:off x="9144000" y="2945077"/>
            <a:ext cx="8358538" cy="930601"/>
          </a:xfrm>
          <a:prstGeom prst="rect">
            <a:avLst/>
          </a:prstGeom>
        </p:spPr>
        <p:txBody>
          <a:bodyPr lIns="0" tIns="0" rIns="0" bIns="0" rtlCol="0" anchor="t">
            <a:spAutoFit/>
          </a:bodyPr>
          <a:lstStyle/>
          <a:p>
            <a:pPr algn="l">
              <a:lnSpc>
                <a:spcPts val="7507"/>
              </a:lnSpc>
            </a:pPr>
            <a:r>
              <a:rPr lang="en-US" sz="5362" b="1">
                <a:solidFill>
                  <a:srgbClr val="000000"/>
                </a:solidFill>
                <a:latin typeface="Glacial Indifference Bold"/>
                <a:ea typeface="Glacial Indifference Bold"/>
                <a:cs typeface="Glacial Indifference Bold"/>
                <a:sym typeface="Glacial Indifference Bold"/>
              </a:rPr>
              <a:t>Not giving consent/not OK</a:t>
            </a:r>
          </a:p>
        </p:txBody>
      </p:sp>
      <p:sp>
        <p:nvSpPr>
          <p:cNvPr id="9" name="TextBox 9"/>
          <p:cNvSpPr txBox="1"/>
          <p:nvPr/>
        </p:nvSpPr>
        <p:spPr>
          <a:xfrm>
            <a:off x="1454420" y="4640099"/>
            <a:ext cx="4849491" cy="3794363"/>
          </a:xfrm>
          <a:prstGeom prst="rect">
            <a:avLst/>
          </a:prstGeom>
        </p:spPr>
        <p:txBody>
          <a:bodyPr lIns="0" tIns="0" rIns="0" bIns="0" rtlCol="0" anchor="t">
            <a:spAutoFit/>
          </a:bodyPr>
          <a:lstStyle/>
          <a:p>
            <a:pPr algn="l">
              <a:lnSpc>
                <a:spcPts val="6002"/>
              </a:lnSpc>
            </a:pPr>
            <a:r>
              <a:rPr lang="en-US" sz="4287">
                <a:solidFill>
                  <a:srgbClr val="000000"/>
                </a:solidFill>
                <a:latin typeface="Glacial Indifference"/>
                <a:ea typeface="Glacial Indifference"/>
                <a:cs typeface="Glacial Indifference"/>
                <a:sym typeface="Glacial Indifference"/>
              </a:rPr>
              <a:t>Saying “Yes”</a:t>
            </a:r>
          </a:p>
          <a:p>
            <a:pPr algn="l">
              <a:lnSpc>
                <a:spcPts val="6002"/>
              </a:lnSpc>
            </a:pPr>
            <a:r>
              <a:rPr lang="en-US" sz="4287">
                <a:solidFill>
                  <a:srgbClr val="000000"/>
                </a:solidFill>
                <a:latin typeface="Glacial Indifference"/>
                <a:ea typeface="Glacial Indifference"/>
                <a:cs typeface="Glacial Indifference"/>
                <a:sym typeface="Glacial Indifference"/>
              </a:rPr>
              <a:t>Saying “I want to”</a:t>
            </a:r>
          </a:p>
          <a:p>
            <a:pPr algn="l">
              <a:lnSpc>
                <a:spcPts val="6002"/>
              </a:lnSpc>
            </a:pPr>
            <a:r>
              <a:rPr lang="en-US" sz="4287">
                <a:solidFill>
                  <a:srgbClr val="000000"/>
                </a:solidFill>
                <a:latin typeface="Glacial Indifference"/>
                <a:ea typeface="Glacial Indifference"/>
                <a:cs typeface="Glacial Indifference"/>
                <a:sym typeface="Glacial Indifference"/>
              </a:rPr>
              <a:t>Saying “Of course!”</a:t>
            </a:r>
          </a:p>
          <a:p>
            <a:pPr algn="l">
              <a:lnSpc>
                <a:spcPts val="6002"/>
              </a:lnSpc>
            </a:pPr>
            <a:r>
              <a:rPr lang="en-US" sz="4287">
                <a:solidFill>
                  <a:srgbClr val="000000"/>
                </a:solidFill>
                <a:latin typeface="Glacial Indifference"/>
                <a:ea typeface="Glacial Indifference"/>
                <a:cs typeface="Glacial Indifference"/>
                <a:sym typeface="Glacial Indifference"/>
              </a:rPr>
              <a:t>Saying “Definitely!”</a:t>
            </a:r>
          </a:p>
          <a:p>
            <a:pPr algn="l">
              <a:lnSpc>
                <a:spcPts val="6002"/>
              </a:lnSpc>
            </a:pPr>
            <a:endParaRPr lang="en-US" sz="4287">
              <a:solidFill>
                <a:srgbClr val="000000"/>
              </a:solidFill>
              <a:latin typeface="Glacial Indifference"/>
              <a:ea typeface="Glacial Indifference"/>
              <a:cs typeface="Glacial Indifference"/>
              <a:sym typeface="Glacial Indifference"/>
            </a:endParaRPr>
          </a:p>
        </p:txBody>
      </p:sp>
      <p:sp>
        <p:nvSpPr>
          <p:cNvPr id="10" name="TextBox 10"/>
          <p:cNvSpPr txBox="1"/>
          <p:nvPr/>
        </p:nvSpPr>
        <p:spPr>
          <a:xfrm>
            <a:off x="9738970" y="4474076"/>
            <a:ext cx="7168597" cy="4355414"/>
          </a:xfrm>
          <a:prstGeom prst="rect">
            <a:avLst/>
          </a:prstGeom>
        </p:spPr>
        <p:txBody>
          <a:bodyPr lIns="0" tIns="0" rIns="0" bIns="0" rtlCol="0" anchor="t">
            <a:spAutoFit/>
          </a:bodyPr>
          <a:lstStyle/>
          <a:p>
            <a:pPr algn="l">
              <a:lnSpc>
                <a:spcPts val="5745"/>
              </a:lnSpc>
            </a:pPr>
            <a:r>
              <a:rPr lang="en-US" sz="4103">
                <a:solidFill>
                  <a:srgbClr val="000000"/>
                </a:solidFill>
                <a:latin typeface="Glacial Indifference"/>
                <a:ea typeface="Glacial Indifference"/>
                <a:cs typeface="Glacial Indifference"/>
                <a:sym typeface="Glacial Indifference"/>
              </a:rPr>
              <a:t>Saying “No”</a:t>
            </a:r>
          </a:p>
          <a:p>
            <a:pPr algn="l">
              <a:lnSpc>
                <a:spcPts val="5745"/>
              </a:lnSpc>
            </a:pPr>
            <a:r>
              <a:rPr lang="en-US" sz="4103">
                <a:solidFill>
                  <a:srgbClr val="000000"/>
                </a:solidFill>
                <a:latin typeface="Glacial Indifference"/>
                <a:ea typeface="Glacial Indifference"/>
                <a:cs typeface="Glacial Indifference"/>
                <a:sym typeface="Glacial Indifference"/>
              </a:rPr>
              <a:t>Saying “I don’t want to”</a:t>
            </a:r>
          </a:p>
          <a:p>
            <a:pPr algn="l">
              <a:lnSpc>
                <a:spcPts val="5745"/>
              </a:lnSpc>
            </a:pPr>
            <a:r>
              <a:rPr lang="en-US" sz="4103">
                <a:solidFill>
                  <a:srgbClr val="000000"/>
                </a:solidFill>
                <a:latin typeface="Glacial Indifference"/>
                <a:ea typeface="Glacial Indifference"/>
                <a:cs typeface="Glacial Indifference"/>
                <a:sym typeface="Glacial Indifference"/>
              </a:rPr>
              <a:t>Saying “Stop”</a:t>
            </a:r>
          </a:p>
          <a:p>
            <a:pPr algn="l">
              <a:lnSpc>
                <a:spcPts val="5745"/>
              </a:lnSpc>
            </a:pPr>
            <a:r>
              <a:rPr lang="en-US" sz="4103">
                <a:solidFill>
                  <a:srgbClr val="000000"/>
                </a:solidFill>
                <a:latin typeface="Glacial Indifference"/>
                <a:ea typeface="Glacial Indifference"/>
                <a:cs typeface="Glacial Indifference"/>
                <a:sym typeface="Glacial Indifference"/>
              </a:rPr>
              <a:t>Saying “I’m not sure”</a:t>
            </a:r>
          </a:p>
          <a:p>
            <a:pPr algn="l">
              <a:lnSpc>
                <a:spcPts val="5745"/>
              </a:lnSpc>
            </a:pPr>
            <a:r>
              <a:rPr lang="en-US" sz="4103">
                <a:solidFill>
                  <a:srgbClr val="000000"/>
                </a:solidFill>
                <a:latin typeface="Glacial Indifference"/>
                <a:ea typeface="Glacial Indifference"/>
                <a:cs typeface="Glacial Indifference"/>
                <a:sym typeface="Glacial Indifference"/>
              </a:rPr>
              <a:t>Saying “I’ve changed my mind”</a:t>
            </a:r>
          </a:p>
          <a:p>
            <a:pPr algn="l">
              <a:lnSpc>
                <a:spcPts val="5745"/>
              </a:lnSpc>
            </a:pPr>
            <a:endParaRPr lang="en-US" sz="4103">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1814</Words>
  <Application>Microsoft Office PowerPoint</Application>
  <PresentationFormat>Custom</PresentationFormat>
  <Paragraphs>205</Paragraphs>
  <Slides>25</Slides>
  <Notes>24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Glacial Indifference</vt:lpstr>
      <vt:lpstr>Playpen Sans</vt:lpstr>
      <vt:lpstr>Bobby Jones Soft</vt:lpstr>
      <vt:lpstr>Arial</vt:lpstr>
      <vt:lpstr>Glacial Indifference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9 RSE - Consent</dc:title>
  <dc:creator>Isaac, Alyssa</dc:creator>
  <cp:lastModifiedBy>Alyssa Isaac</cp:lastModifiedBy>
  <cp:revision>2</cp:revision>
  <dcterms:created xsi:type="dcterms:W3CDTF">2006-08-16T00:00:00Z</dcterms:created>
  <dcterms:modified xsi:type="dcterms:W3CDTF">2024-10-10T15:20:19Z</dcterms:modified>
  <dc:identifier>DAGTKQvkZyo</dc:identifier>
</cp:coreProperties>
</file>