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1"/>
  </p:notesMasterIdLst>
  <p:sldIdLst>
    <p:sldId id="256" r:id="rId4"/>
    <p:sldId id="262" r:id="rId5"/>
    <p:sldId id="266" r:id="rId6"/>
    <p:sldId id="26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9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74419" autoAdjust="0"/>
  </p:normalViewPr>
  <p:slideViewPr>
    <p:cSldViewPr snapToGrid="0">
      <p:cViewPr varScale="1">
        <p:scale>
          <a:sx n="80" d="100"/>
          <a:sy n="80" d="100"/>
        </p:scale>
        <p:origin x="7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3B28C-C52C-4F41-9F43-3700E461DB0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D083-999C-4E17-9A2B-D969F285D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to be on screen when class enter room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8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16 year old taking a photograph of his own genitals commits the offence of taking or making indecent photograph of a child.</a:t>
            </a:r>
          </a:p>
          <a:p>
            <a:endParaRPr lang="en-GB" dirty="0" smtClean="0"/>
          </a:p>
          <a:p>
            <a:r>
              <a:rPr lang="en-GB" dirty="0" smtClean="0"/>
              <a:t>A 17 year old sending a picture of her breasts to her boyfriend commits the offence of distribution of an indecent photograph of a child.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1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Distribution of porn</a:t>
            </a:r>
          </a:p>
          <a:p>
            <a:endParaRPr lang="en-GB" dirty="0" smtClean="0"/>
          </a:p>
          <a:p>
            <a:r>
              <a:rPr lang="en-GB" dirty="0" smtClean="0"/>
              <a:t>It is OK to forward on a indecent image you have been sent of a child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8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Distribution of porn</a:t>
            </a:r>
          </a:p>
          <a:p>
            <a:endParaRPr lang="en-GB" dirty="0" smtClean="0"/>
          </a:p>
          <a:p>
            <a:r>
              <a:rPr lang="en-GB" dirty="0" smtClean="0"/>
              <a:t>Distribute intimate image</a:t>
            </a:r>
          </a:p>
          <a:p>
            <a:r>
              <a:rPr lang="en-GB" dirty="0" smtClean="0"/>
              <a:t>S.114 – it is an offence to distribute an intimate image without the person’s consent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Threaten to Record or Threaten to Distribute Intimate Image </a:t>
            </a:r>
          </a:p>
          <a:p>
            <a:r>
              <a:rPr lang="en-GB" dirty="0" smtClean="0"/>
              <a:t>•S.115 - it is an offence to threaten to record an intimate image of another person without consent</a:t>
            </a:r>
          </a:p>
          <a:p>
            <a:r>
              <a:rPr lang="en-GB" dirty="0" smtClean="0"/>
              <a:t>•Intending that the victim will fear that the threat will be carried out</a:t>
            </a:r>
          </a:p>
          <a:p>
            <a:r>
              <a:rPr lang="en-GB" dirty="0" smtClean="0"/>
              <a:t>•It is an offence to threaten to distribute an intimate image of another person without consent</a:t>
            </a:r>
          </a:p>
          <a:p>
            <a:r>
              <a:rPr lang="en-GB" dirty="0" smtClean="0"/>
              <a:t>•Intending that the victim will fear that the threat will be carried out.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7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Distribution of porn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Often someone pretending to be a school child</a:t>
            </a:r>
          </a:p>
          <a:p>
            <a:r>
              <a:rPr lang="en-GB" dirty="0" smtClean="0"/>
              <a:t>Someone known to the child- sibling/ parent of friend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Sexual Communication with a Child </a:t>
            </a:r>
          </a:p>
          <a:p>
            <a:r>
              <a:rPr lang="en-GB" dirty="0" smtClean="0"/>
              <a:t>A person (‘A’) commits an offence if,</a:t>
            </a:r>
          </a:p>
          <a:p>
            <a:r>
              <a:rPr lang="en-GB" dirty="0" smtClean="0"/>
              <a:t>For the purpose of obtaining sexual gratification, </a:t>
            </a:r>
          </a:p>
          <a:p>
            <a:r>
              <a:rPr lang="en-GB" dirty="0" smtClean="0"/>
              <a:t>They intentionally communicate with another person (‘B’)</a:t>
            </a:r>
          </a:p>
          <a:p>
            <a:r>
              <a:rPr lang="en-GB" dirty="0" smtClean="0"/>
              <a:t>The communication is sexual(or intended to encourage ‘B’ to make a sexual communication), And:</a:t>
            </a:r>
          </a:p>
          <a:p>
            <a:r>
              <a:rPr lang="en-GB" dirty="0" smtClean="0"/>
              <a:t>‘B’ is under 16 years of age, and:</a:t>
            </a:r>
          </a:p>
          <a:p>
            <a:r>
              <a:rPr lang="en-GB" dirty="0" smtClean="0"/>
              <a:t>‘A’ does not reasonably believe ‘B’ is 16 or over.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50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Meeting Children After Grooming </a:t>
            </a:r>
          </a:p>
          <a:p>
            <a:r>
              <a:rPr lang="en-GB" dirty="0" smtClean="0"/>
              <a:t>Offender meets or communicates at least once with a child under 16 (anywhere &amp; by any means)</a:t>
            </a:r>
          </a:p>
          <a:p>
            <a:r>
              <a:rPr lang="en-GB" dirty="0" smtClean="0"/>
              <a:t>Then subsequently meets, or travels anywhere in the world with the intention of meeting (or the child travels to meet the offender)</a:t>
            </a:r>
          </a:p>
          <a:p>
            <a:r>
              <a:rPr lang="en-GB" dirty="0" smtClean="0"/>
              <a:t>And </a:t>
            </a:r>
          </a:p>
          <a:p>
            <a:r>
              <a:rPr lang="en-GB" dirty="0" smtClean="0"/>
              <a:t>The offender intends to do anything which would constitute an offence under this Act.</a:t>
            </a:r>
          </a:p>
          <a:p>
            <a:r>
              <a:rPr lang="en-GB" dirty="0" smtClean="0"/>
              <a:t>Either way offence 10 years / 6 months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90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7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Ground rules and</a:t>
            </a:r>
            <a:r>
              <a:rPr lang="en-GB" baseline="0" dirty="0"/>
              <a:t> introductions as to why we are here.  Local context and no story telling/naming and shaming but if there are concerns ensure there are signposts to help/advise at the end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Affect pupils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Learning objectives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1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kids for suggestions and write on board</a:t>
            </a:r>
          </a:p>
          <a:p>
            <a:endParaRPr lang="en-GB" dirty="0" smtClean="0"/>
          </a:p>
          <a:p>
            <a:r>
              <a:rPr lang="en-GB" dirty="0" smtClean="0"/>
              <a:t>Cover what an indecent image is……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7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8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Ask the questions and let kids discuss</a:t>
            </a:r>
            <a:r>
              <a:rPr lang="en-GB" baseline="0" dirty="0" smtClean="0"/>
              <a:t> with neighbour or part of a group</a:t>
            </a:r>
            <a:endParaRPr lang="en-GB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Points</a:t>
            </a:r>
            <a:r>
              <a:rPr lang="en-GB" baseline="0" dirty="0" smtClean="0"/>
              <a:t> to cover </a:t>
            </a:r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Don’t feel real and permanent</a:t>
            </a:r>
            <a:r>
              <a:rPr lang="en-GB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9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‘Think about them as a person not as an image.’ 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Don’t feel real and permanent</a:t>
            </a:r>
            <a:r>
              <a:rPr lang="en-GB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4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2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reply</a:t>
            </a:r>
            <a:r>
              <a:rPr lang="en-GB" baseline="0" dirty="0" smtClean="0"/>
              <a:t> would you get this message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4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OMG Josh asked me to send him that pic?</a:t>
            </a:r>
          </a:p>
          <a:p>
            <a:r>
              <a:rPr lang="en-GB" dirty="0" smtClean="0"/>
              <a:t>What do I do?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reply</a:t>
            </a:r>
            <a:r>
              <a:rPr lang="en-GB" baseline="0" dirty="0" smtClean="0"/>
              <a:t> would you get this message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D083-999C-4E17-9A2B-D969F285D1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3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0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8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0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0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1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D2F1B1-752D-4A5E-B41B-DF744D3EEE3C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217D9B1-A006-49C4-8977-5DC334729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85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5aNokVDM08?si=cMsObz917bTmXfFc&amp;start=97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24744"/>
            <a:ext cx="12192000" cy="186612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Isle of Man Constabulary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School Education Officers</a:t>
            </a:r>
          </a:p>
          <a:p>
            <a:r>
              <a:rPr lang="en-GB" dirty="0"/>
              <a:t>PC Butler, </a:t>
            </a:r>
            <a:r>
              <a:rPr lang="en-GB" dirty="0" smtClean="0"/>
              <a:t>PC </a:t>
            </a:r>
            <a:r>
              <a:rPr lang="en-GB" dirty="0"/>
              <a:t>Kennaugh, </a:t>
            </a:r>
            <a:r>
              <a:rPr lang="en-GB" dirty="0" smtClean="0"/>
              <a:t>PC </a:t>
            </a:r>
            <a:r>
              <a:rPr lang="en-GB" dirty="0"/>
              <a:t>Krejci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58" y="935179"/>
            <a:ext cx="1408179" cy="1645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does law say?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If you are under 18 years old you can send a naked selfie of yourself to a friend.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40" t="14498" r="5456" b="9661"/>
          <a:stretch/>
        </p:blipFill>
        <p:spPr>
          <a:xfrm>
            <a:off x="3311285" y="3238222"/>
            <a:ext cx="5375189" cy="2350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7675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does law say?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635066"/>
            <a:ext cx="9784080" cy="420624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If you receive an indecent image of someone in your year it is OK to send it on.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46" y="3140191"/>
            <a:ext cx="5377138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1306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does law say?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590575"/>
            <a:ext cx="9784080" cy="4206240"/>
          </a:xfrm>
        </p:spPr>
        <p:txBody>
          <a:bodyPr/>
          <a:lstStyle/>
          <a:p>
            <a:pPr algn="ctr"/>
            <a:r>
              <a:rPr lang="en-GB" sz="3200" dirty="0" smtClean="0"/>
              <a:t>If you fall out with your school friend and threaten to share an indecent image of them, you won’t get in to trouble if you have deleted the image.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90" y="3239018"/>
            <a:ext cx="5377138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does law say?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506354"/>
            <a:ext cx="9784080" cy="4206240"/>
          </a:xfrm>
        </p:spPr>
        <p:txBody>
          <a:bodyPr/>
          <a:lstStyle/>
          <a:p>
            <a:pPr algn="ctr"/>
            <a:r>
              <a:rPr lang="en-GB" sz="3200" dirty="0"/>
              <a:t>If you receive a naked picture of someone under the age of 18 and keep it on your phone you are breaking the law.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926" y="3015114"/>
            <a:ext cx="5377138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Grooming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650733"/>
            <a:ext cx="9784080" cy="420624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800" dirty="0" smtClean="0"/>
              <a:t>What is grooming? </a:t>
            </a:r>
          </a:p>
          <a:p>
            <a:pPr marL="0" indent="0">
              <a:buNone/>
            </a:pPr>
            <a:r>
              <a:rPr lang="en-GB" sz="2400" dirty="0" smtClean="0"/>
              <a:t>When </a:t>
            </a:r>
            <a:r>
              <a:rPr lang="en-GB" sz="2400" dirty="0"/>
              <a:t>someone builds a relationship, trust and emotional connection with a child or young person so they can manipulate, exploit and abuse them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What does someone who grooms children look like?</a:t>
            </a:r>
          </a:p>
          <a:p>
            <a:r>
              <a:rPr lang="en-GB" sz="2400" dirty="0"/>
              <a:t>Often someone pretending to be a school child</a:t>
            </a:r>
          </a:p>
          <a:p>
            <a:r>
              <a:rPr lang="en-GB" sz="2400" dirty="0"/>
              <a:t>Someone known to the child- sibling/ parent of friend</a:t>
            </a:r>
          </a:p>
          <a:p>
            <a:endParaRPr lang="en-GB" sz="2800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70" y="195593"/>
            <a:ext cx="3000236" cy="168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12" y="195593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569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Methods used by groomers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642142"/>
            <a:ext cx="9784080" cy="4206240"/>
          </a:xfrm>
        </p:spPr>
        <p:txBody>
          <a:bodyPr>
            <a:normAutofit/>
          </a:bodyPr>
          <a:lstStyle/>
          <a:p>
            <a:r>
              <a:rPr lang="en-GB" sz="2800" dirty="0"/>
              <a:t>C</a:t>
            </a:r>
            <a:r>
              <a:rPr lang="en-GB" sz="2800" dirty="0" smtClean="0"/>
              <a:t>hoose targets</a:t>
            </a:r>
          </a:p>
          <a:p>
            <a:r>
              <a:rPr lang="en-GB" sz="2800" dirty="0"/>
              <a:t>T</a:t>
            </a:r>
            <a:r>
              <a:rPr lang="en-GB" sz="2800" dirty="0" smtClean="0"/>
              <a:t>akes time to build relationship </a:t>
            </a:r>
          </a:p>
          <a:p>
            <a:r>
              <a:rPr lang="en-GB" sz="2800" dirty="0"/>
              <a:t>B</a:t>
            </a:r>
            <a:r>
              <a:rPr lang="en-GB" sz="2800" dirty="0" smtClean="0"/>
              <a:t>uilds trust</a:t>
            </a:r>
          </a:p>
          <a:p>
            <a:r>
              <a:rPr lang="en-GB" sz="2800" dirty="0" smtClean="0"/>
              <a:t>Intimidation</a:t>
            </a:r>
          </a:p>
          <a:p>
            <a:r>
              <a:rPr lang="en-GB" sz="2800" dirty="0" smtClean="0"/>
              <a:t>Bribes</a:t>
            </a:r>
          </a:p>
          <a:p>
            <a:r>
              <a:rPr lang="en-GB" sz="2800" dirty="0" smtClean="0"/>
              <a:t>Communicating secretly </a:t>
            </a:r>
          </a:p>
          <a:p>
            <a:r>
              <a:rPr lang="en-GB" sz="2800" dirty="0" smtClean="0"/>
              <a:t>Sharing sexualised material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64" y="2335248"/>
            <a:ext cx="4585035" cy="256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8382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Its ok, the police can get it back!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46" y="1624493"/>
            <a:ext cx="4944979" cy="370873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156629"/>
            <a:ext cx="9784080" cy="150876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do I get help or help others? </a:t>
            </a:r>
          </a:p>
        </p:txBody>
      </p:sp>
      <p:pic>
        <p:nvPicPr>
          <p:cNvPr id="4" name="Content Placeholder 3" descr="C:\Users\w206\AppData\Local\Microsoft\Windows\INetCache\Content.MSO\B9324761.tmp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7" y="1419957"/>
            <a:ext cx="3609474" cy="173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0 Online Safety Tips | OCS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1427303"/>
            <a:ext cx="4126832" cy="173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26" y="3469984"/>
            <a:ext cx="2139190" cy="213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70" y="5919537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are We here today?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provide you with information so you can make good decisions. </a:t>
            </a:r>
            <a:endParaRPr lang="en-GB" sz="2800" dirty="0"/>
          </a:p>
          <a:p>
            <a:r>
              <a:rPr lang="en-GB" sz="2800" dirty="0"/>
              <a:t>Understand what is meant by misuse of your mobile </a:t>
            </a:r>
            <a:r>
              <a:rPr lang="en-GB" sz="2800" dirty="0" smtClean="0"/>
              <a:t>device.</a:t>
            </a:r>
            <a:endParaRPr lang="en-GB" sz="2800" dirty="0"/>
          </a:p>
          <a:p>
            <a:r>
              <a:rPr lang="en-GB" sz="2800" dirty="0" smtClean="0"/>
              <a:t>Explore </a:t>
            </a:r>
            <a:r>
              <a:rPr lang="en-GB" sz="2800" dirty="0"/>
              <a:t>what the law says in relation to </a:t>
            </a:r>
            <a:r>
              <a:rPr lang="en-GB" sz="2800" dirty="0" smtClean="0"/>
              <a:t>image sharing.</a:t>
            </a:r>
          </a:p>
          <a:p>
            <a:r>
              <a:rPr lang="en-GB" sz="2800" dirty="0" smtClean="0"/>
              <a:t>Peer Pressure. </a:t>
            </a:r>
          </a:p>
          <a:p>
            <a:r>
              <a:rPr lang="en-GB" sz="2800" dirty="0" smtClean="0"/>
              <a:t>Effects and Consequences 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0" y="5933700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How can you MISUSE A MOBILE DEVICE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193" y="2045134"/>
            <a:ext cx="7433571" cy="42062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dirty="0" smtClean="0"/>
              <a:t>Indecent </a:t>
            </a:r>
            <a:r>
              <a:rPr lang="en-GB" sz="3600" dirty="0"/>
              <a:t>I</a:t>
            </a:r>
            <a:r>
              <a:rPr lang="en-GB" sz="3600" dirty="0" smtClean="0"/>
              <a:t>mage </a:t>
            </a:r>
            <a:r>
              <a:rPr lang="en-GB" sz="3600" dirty="0"/>
              <a:t>S</a:t>
            </a:r>
            <a:r>
              <a:rPr lang="en-GB" sz="3600" dirty="0" smtClean="0"/>
              <a:t>haring</a:t>
            </a:r>
          </a:p>
          <a:p>
            <a:pPr>
              <a:buFontTx/>
              <a:buChar char="-"/>
            </a:pPr>
            <a:r>
              <a:rPr lang="en-GB" sz="3600" dirty="0" smtClean="0"/>
              <a:t>Revenge Porn</a:t>
            </a:r>
          </a:p>
          <a:p>
            <a:pPr>
              <a:buFontTx/>
              <a:buChar char="-"/>
            </a:pPr>
            <a:r>
              <a:rPr lang="en-GB" sz="3600" dirty="0" smtClean="0"/>
              <a:t>Grooming </a:t>
            </a:r>
          </a:p>
          <a:p>
            <a:pPr>
              <a:buFontTx/>
              <a:buChar char="-"/>
            </a:pPr>
            <a:r>
              <a:rPr lang="en-GB" sz="3600" dirty="0" smtClean="0"/>
              <a:t>Taking Indecent ‘Selfies’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sz="6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380" y="2228385"/>
            <a:ext cx="3214422" cy="254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58" y="2170862"/>
            <a:ext cx="2601860" cy="260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5852073"/>
            <a:ext cx="12193057" cy="1005927"/>
          </a:xfrm>
          <a:prstGeom prst="rect">
            <a:avLst/>
          </a:prstGeom>
        </p:spPr>
      </p:pic>
      <p:pic>
        <p:nvPicPr>
          <p:cNvPr id="6" name="65aNokVDM0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4734" y="637711"/>
            <a:ext cx="8980449" cy="5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Discuss The video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do people send indecent images?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-Part of relationship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-Peer Pressure</a:t>
            </a:r>
          </a:p>
          <a:p>
            <a:pPr marL="0" indent="0">
              <a:buNone/>
            </a:pPr>
            <a:r>
              <a:rPr lang="en-GB" dirty="0" smtClean="0"/>
              <a:t>    -‘Everyone doing it’</a:t>
            </a:r>
          </a:p>
          <a:p>
            <a:pPr marL="0" indent="0">
              <a:buNone/>
            </a:pPr>
            <a:r>
              <a:rPr lang="en-GB" dirty="0" smtClean="0"/>
              <a:t>     -Media Influences </a:t>
            </a:r>
          </a:p>
          <a:p>
            <a:pPr>
              <a:buFontTx/>
              <a:buChar char="-"/>
            </a:pPr>
            <a:r>
              <a:rPr lang="en-GB" dirty="0" smtClean="0"/>
              <a:t>Don’t realise legal and emotional consequences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82" y="2011680"/>
            <a:ext cx="4169281" cy="3122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-171572"/>
            <a:ext cx="9784080" cy="15087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Discuss the video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1066267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Did Abi consent to the photo being distributed?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If you receive an indecent image what should you do?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505" y="1624478"/>
            <a:ext cx="2877905" cy="154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179" b="12163"/>
          <a:stretch/>
        </p:blipFill>
        <p:spPr>
          <a:xfrm>
            <a:off x="4355505" y="4023139"/>
            <a:ext cx="2755158" cy="1643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0" y="5836075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DISCUSS THE VIDEO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02137"/>
            <a:ext cx="9784080" cy="4206240"/>
          </a:xfrm>
        </p:spPr>
        <p:txBody>
          <a:bodyPr/>
          <a:lstStyle/>
          <a:p>
            <a:pPr algn="ctr"/>
            <a:r>
              <a:rPr lang="en-GB" dirty="0" smtClean="0"/>
              <a:t>What are the consequences of the photo being shared?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80909"/>
              </p:ext>
            </p:extLst>
          </p:nvPr>
        </p:nvGraphicFramePr>
        <p:xfrm>
          <a:off x="2653241" y="2634933"/>
          <a:ext cx="66691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590">
                  <a:extLst>
                    <a:ext uri="{9D8B030D-6E8A-4147-A177-3AD203B41FA5}">
                      <a16:colId xmlns:a16="http://schemas.microsoft.com/office/drawing/2014/main" val="1756629000"/>
                    </a:ext>
                  </a:extLst>
                </a:gridCol>
                <a:gridCol w="3334590">
                  <a:extLst>
                    <a:ext uri="{9D8B030D-6E8A-4147-A177-3AD203B41FA5}">
                      <a16:colId xmlns:a16="http://schemas.microsoft.com/office/drawing/2014/main" val="1778393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Legal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Emotional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 Phone</a:t>
                      </a:r>
                      <a:r>
                        <a:rPr lang="en-GB" baseline="0" dirty="0" smtClean="0"/>
                        <a:t> Confiscated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Anxiety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5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 Interaction</a:t>
                      </a:r>
                      <a:r>
                        <a:rPr lang="en-GB" baseline="0" dirty="0" smtClean="0"/>
                        <a:t> with Police and Guardians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Body Image Issues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17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 Arrest</a:t>
                      </a:r>
                      <a:r>
                        <a:rPr lang="en-GB" baseline="0" dirty="0" smtClean="0"/>
                        <a:t> and Interview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Reputation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5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 Court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Permanency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1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 Sex Offenders</a:t>
                      </a:r>
                      <a:r>
                        <a:rPr lang="en-GB" baseline="0" dirty="0" smtClean="0"/>
                        <a:t> Register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Future prospects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Spread Worldwide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3723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814" r="19820"/>
          <a:stretch/>
        </p:blipFill>
        <p:spPr>
          <a:xfrm>
            <a:off x="9750416" y="2985176"/>
            <a:ext cx="219539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07" y="298517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8377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205" y="284176"/>
            <a:ext cx="9570794" cy="15087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help Abi- How would you respond to this text?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844" y="1649122"/>
            <a:ext cx="4588030" cy="3688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4688" y="2190457"/>
            <a:ext cx="3122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Send me something nice?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" y="584432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help Abi- How would you respond to this 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87" t="17907" r="8026" b="18636"/>
          <a:stretch/>
        </p:blipFill>
        <p:spPr>
          <a:xfrm>
            <a:off x="3513221" y="1792936"/>
            <a:ext cx="5517242" cy="2023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39" t="20686" r="9452" b="21653"/>
          <a:stretch/>
        </p:blipFill>
        <p:spPr>
          <a:xfrm>
            <a:off x="3513221" y="4130615"/>
            <a:ext cx="5517242" cy="1725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383" y="2143755"/>
            <a:ext cx="47326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GB" sz="2800" dirty="0" smtClean="0"/>
              <a:t>O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OMG 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Josh asked me to send 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   him 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that pic?</a:t>
            </a:r>
          </a:p>
          <a:p>
            <a:r>
              <a:rPr lang="en-GB" dirty="0" smtClean="0"/>
              <a:t> </a:t>
            </a:r>
            <a:r>
              <a:rPr lang="en-GB" dirty="0"/>
              <a:t>me to send him that pic?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0408" y="4448676"/>
            <a:ext cx="460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GB" sz="4800" dirty="0">
                <a:solidFill>
                  <a:prstClr val="black"/>
                </a:solidFill>
                <a:latin typeface="Calibri" panose="020F0502020204030204"/>
              </a:rPr>
              <a:t>What do I do?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26" y="5852073"/>
            <a:ext cx="121930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7186243A846448C10EB17F14B765E" ma:contentTypeVersion="7" ma:contentTypeDescription="Create a new document." ma:contentTypeScope="" ma:versionID="50c5d0cae6e48ce7f3c7881fd85c70d1">
  <xsd:schema xmlns:xsd="http://www.w3.org/2001/XMLSchema" xmlns:xs="http://www.w3.org/2001/XMLSchema" xmlns:p="http://schemas.microsoft.com/office/2006/metadata/properties" xmlns:ns2="472d77e6-eb8f-4a55-9f1e-93a74d473a77" xmlns:ns3="9cd0694f-3f3c-45fa-96e2-ab2093c942df" targetNamespace="http://schemas.microsoft.com/office/2006/metadata/properties" ma:root="true" ma:fieldsID="c7eda4e36cc7b4961715a5d2756d865a" ns2:_="" ns3:_="">
    <xsd:import namespace="472d77e6-eb8f-4a55-9f1e-93a74d473a77"/>
    <xsd:import namespace="9cd0694f-3f3c-45fa-96e2-ab2093c942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er0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d77e6-eb8f-4a55-9f1e-93a74d473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er0" ma:index="10" nillable="true" ma:displayName="order" ma:format="Dropdown" ma:internalName="order0" ma:percentage="FALSE">
      <xsd:simpleType>
        <xsd:restriction base="dms:Number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0694f-3f3c-45fa-96e2-ab2093c942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DBB16-E89B-4EA4-B0C4-E19FE7E09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d77e6-eb8f-4a55-9f1e-93a74d473a77"/>
    <ds:schemaRef ds:uri="9cd0694f-3f3c-45fa-96e2-ab2093c9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040600-AF33-44BB-8CD3-07BB937349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2676</TotalTime>
  <Words>934</Words>
  <Application>Microsoft Office PowerPoint</Application>
  <PresentationFormat>Widescreen</PresentationFormat>
  <Paragraphs>177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</vt:lpstr>
      <vt:lpstr>Banded</vt:lpstr>
      <vt:lpstr>Isle of Man Constabulary</vt:lpstr>
      <vt:lpstr>Why are We here today?</vt:lpstr>
      <vt:lpstr>How can you MISUSE A MOBILE DEVICE</vt:lpstr>
      <vt:lpstr>2</vt:lpstr>
      <vt:lpstr>Discuss The video</vt:lpstr>
      <vt:lpstr>Discuss the video</vt:lpstr>
      <vt:lpstr>DISCUSS THE VIDEO</vt:lpstr>
      <vt:lpstr>help Abi- How would you respond to this text?</vt:lpstr>
      <vt:lpstr>help Abi- How would you respond to this text?</vt:lpstr>
      <vt:lpstr>What does law say?</vt:lpstr>
      <vt:lpstr>What does law say?</vt:lpstr>
      <vt:lpstr>What does law say?</vt:lpstr>
      <vt:lpstr>What does law say?</vt:lpstr>
      <vt:lpstr>Grooming </vt:lpstr>
      <vt:lpstr>Methods used by groomers</vt:lpstr>
      <vt:lpstr>Its ok, the police can get it back! </vt:lpstr>
      <vt:lpstr>How do I get help or help others? </vt:lpstr>
    </vt:vector>
  </TitlesOfParts>
  <Company>Isle of Man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Isle of Man Constabulary</dc:title>
  <dc:creator>Kennaugh, Louise</dc:creator>
  <cp:lastModifiedBy>Kennaugh, Louise</cp:lastModifiedBy>
  <cp:revision>82</cp:revision>
  <dcterms:created xsi:type="dcterms:W3CDTF">2024-08-13T07:13:21Z</dcterms:created>
  <dcterms:modified xsi:type="dcterms:W3CDTF">2024-10-14T14:39:28Z</dcterms:modified>
</cp:coreProperties>
</file>