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9"/>
  </p:notesMasterIdLst>
  <p:sldIdLst>
    <p:sldId id="256" r:id="rId5"/>
    <p:sldId id="285" r:id="rId6"/>
    <p:sldId id="262" r:id="rId7"/>
    <p:sldId id="263" r:id="rId8"/>
    <p:sldId id="272" r:id="rId9"/>
    <p:sldId id="279" r:id="rId10"/>
    <p:sldId id="281" r:id="rId11"/>
    <p:sldId id="280" r:id="rId12"/>
    <p:sldId id="282" r:id="rId13"/>
    <p:sldId id="274" r:id="rId14"/>
    <p:sldId id="286" r:id="rId15"/>
    <p:sldId id="287" r:id="rId16"/>
    <p:sldId id="28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F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12"/>
    <p:restoredTop sz="94409"/>
  </p:normalViewPr>
  <p:slideViewPr>
    <p:cSldViewPr snapToGrid="0" snapToObjects="1">
      <p:cViewPr varScale="1">
        <p:scale>
          <a:sx n="76" d="100"/>
          <a:sy n="76" d="100"/>
        </p:scale>
        <p:origin x="12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ZyHCT-hd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3A7AD3-B595-9846-9A8C-A2C80AED370A}"/>
              </a:ext>
            </a:extLst>
          </p:cNvPr>
          <p:cNvSpPr/>
          <p:nvPr/>
        </p:nvSpPr>
        <p:spPr>
          <a:xfrm>
            <a:off x="2258291" y="1524000"/>
            <a:ext cx="7619999" cy="1292855"/>
          </a:xfrm>
          <a:prstGeom prst="roundRect">
            <a:avLst/>
          </a:prstGeom>
          <a:solidFill>
            <a:srgbClr val="8DFFC4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790290"/>
          </a:xfrm>
        </p:spPr>
        <p:txBody>
          <a:bodyPr/>
          <a:lstStyle/>
          <a:p>
            <a:r>
              <a:rPr lang="en-GB" b="1" dirty="0"/>
              <a:t>Stereotypes &amp; Equity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3327663"/>
            <a:ext cx="9480331" cy="2841910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" pitchFamily="2" charset="2"/>
              <a:buChar char="ü"/>
            </a:pPr>
            <a:r>
              <a:rPr lang="en-GB" dirty="0"/>
              <a:t>I understand that how I look, how I behave, or my aspirations should not be limited by stereotypes, my sex or expectations of what boys and girls should do.</a:t>
            </a:r>
          </a:p>
          <a:p>
            <a:pPr marL="342900" lvl="0" indent="-342900" algn="l">
              <a:buFont typeface="Wingdings" pitchFamily="2" charset="2"/>
              <a:buChar char="ü"/>
            </a:pPr>
            <a:endParaRPr lang="en-GB" dirty="0"/>
          </a:p>
          <a:p>
            <a:pPr marL="342900" lvl="0" indent="-342900" algn="l">
              <a:buFont typeface="Wingdings" pitchFamily="2" charset="2"/>
              <a:buChar char="ü"/>
            </a:pPr>
            <a:r>
              <a:rPr lang="en-GB" dirty="0"/>
              <a:t>I can give examples of, and can challenge, stereotypes.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A7A611-DD5D-4B2E-989A-4D19DAD60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is equity?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8319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45928" y="914707"/>
            <a:ext cx="10418379" cy="73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What is equity?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586879-4139-0B4C-A2BF-DF3C81169703}"/>
              </a:ext>
            </a:extLst>
          </p:cNvPr>
          <p:cNvSpPr txBox="1">
            <a:spLocks/>
          </p:cNvSpPr>
          <p:nvPr/>
        </p:nvSpPr>
        <p:spPr>
          <a:xfrm>
            <a:off x="445928" y="1736263"/>
            <a:ext cx="6414866" cy="4533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400" b="1" dirty="0"/>
              <a:t>Equity is about making sure that every person has the same chances to make the most of their lives and talents.</a:t>
            </a:r>
            <a:r>
              <a:rPr lang="en-GB" sz="2400" dirty="0"/>
              <a:t> </a:t>
            </a:r>
          </a:p>
          <a:p>
            <a:pPr marL="0" lvl="0" indent="0">
              <a:buNone/>
            </a:pPr>
            <a:r>
              <a:rPr lang="en-GB" sz="2400" dirty="0"/>
              <a:t>It is also the belief that no one should have poorer life chances because of the way they were born, where they come from, what they believe, or whether they have a disability.</a:t>
            </a:r>
          </a:p>
          <a:p>
            <a:pPr marL="0" lvl="0" indent="0">
              <a:buNone/>
            </a:pPr>
            <a:r>
              <a:rPr lang="en-GB" sz="2400" dirty="0"/>
              <a:t>Equity recognises that certain groups of people like girls/women, LGBT people, people with disabilities or people from the global majority communities have experienced discrimination. </a:t>
            </a:r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A7A611-DD5D-4B2E-989A-4D19DAD60B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547" y="1920215"/>
            <a:ext cx="58521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1379-97C7-710C-080D-86135CC9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Equality or Equity?</a:t>
            </a:r>
          </a:p>
        </p:txBody>
      </p:sp>
      <p:pic>
        <p:nvPicPr>
          <p:cNvPr id="13" name="Picture 12" descr="A group of kids watching a baseball game&#10;&#10;Description automatically generated">
            <a:extLst>
              <a:ext uri="{FF2B5EF4-FFF2-40B4-BE49-F238E27FC236}">
                <a16:creationId xmlns:a16="http://schemas.microsoft.com/office/drawing/2014/main" id="{D47AFBB1-6015-95A6-2045-8FFE47CD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1" y="1375007"/>
            <a:ext cx="3448304" cy="5117865"/>
          </a:xfrm>
          <a:prstGeom prst="rect">
            <a:avLst/>
          </a:prstGeom>
        </p:spPr>
      </p:pic>
      <p:pic>
        <p:nvPicPr>
          <p:cNvPr id="21" name="Picture 20" descr="A group of kids watching a baseball game&#10;&#10;Description automatically generated">
            <a:extLst>
              <a:ext uri="{FF2B5EF4-FFF2-40B4-BE49-F238E27FC236}">
                <a16:creationId xmlns:a16="http://schemas.microsoft.com/office/drawing/2014/main" id="{BC99BEAE-A0AB-C32B-4D13-261C9B9F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86" y="1375008"/>
            <a:ext cx="3448304" cy="51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9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4523-FD2C-474A-B834-5FEC40C0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93" y="1786607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Who do I look up to?</a:t>
            </a:r>
          </a:p>
          <a:p>
            <a:pPr marL="0" indent="0">
              <a:buNone/>
            </a:pPr>
            <a:r>
              <a:rPr lang="en-GB" dirty="0"/>
              <a:t>Who inspires me to be the best person I can be?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239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27153" y="241496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ea typeface="+mj-ea"/>
                <a:cs typeface="+mj-cs"/>
              </a:rPr>
              <a:t>There are no rules about how to be a girl or a boy - be who you want to be.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5B56E099-3DA3-444E-9D8E-4C3AB08EF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9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C05-0CEF-4D55-A765-459A02D4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016369"/>
            <a:ext cx="461537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Activity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Who should be doing this?</a:t>
            </a:r>
          </a:p>
          <a:p>
            <a:pPr marL="0" indent="0">
              <a:buNone/>
            </a:pPr>
            <a:r>
              <a:rPr lang="en-GB" dirty="0"/>
              <a:t>Should this task be done by a male or a female?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EDA84CC-3F5D-47E6-89C6-577DEB352A8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426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38841" y="1389752"/>
            <a:ext cx="4237137" cy="407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 idea that people might have about a group of other people. </a:t>
            </a:r>
          </a:p>
          <a:p>
            <a:pPr marL="0" indent="0">
              <a:buNone/>
            </a:pPr>
            <a:r>
              <a:rPr lang="en-US" dirty="0"/>
              <a:t>Sometimes, what you might think about a group of people might be true for some of them, </a:t>
            </a:r>
          </a:p>
          <a:p>
            <a:pPr marL="0" indent="0">
              <a:buNone/>
            </a:pPr>
            <a:r>
              <a:rPr lang="en-US" dirty="0"/>
              <a:t>but to say they are </a:t>
            </a:r>
            <a:r>
              <a:rPr lang="en-US" b="1" dirty="0"/>
              <a:t>ALL</a:t>
            </a:r>
            <a:r>
              <a:rPr lang="en-US" dirty="0"/>
              <a:t> something (and especially something bad) then that’s a stereotype. </a:t>
            </a:r>
            <a:endParaRPr lang="en-GB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9DB294-2072-4E6B-8BB7-287492F3CB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978" y="640082"/>
            <a:ext cx="6916329" cy="5577837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D5F12-5159-E675-107E-E1271A8745F5}"/>
              </a:ext>
            </a:extLst>
          </p:cNvPr>
          <p:cNvSpPr txBox="1"/>
          <p:nvPr/>
        </p:nvSpPr>
        <p:spPr>
          <a:xfrm>
            <a:off x="746908" y="710652"/>
            <a:ext cx="609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What is a </a:t>
            </a:r>
            <a:r>
              <a:rPr lang="en-US" sz="2800" b="1" dirty="0"/>
              <a:t>stereotype?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186246" y="1073835"/>
            <a:ext cx="4381145" cy="341610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ea typeface="+mj-ea"/>
                <a:cs typeface="+mj-cs"/>
              </a:rPr>
              <a:t>Activity</a:t>
            </a:r>
            <a:r>
              <a:rPr lang="en-US" dirty="0">
                <a:ea typeface="+mj-ea"/>
                <a:cs typeface="+mj-cs"/>
              </a:rPr>
              <a:t>: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>
                <a:ea typeface="+mj-ea"/>
                <a:cs typeface="+mj-cs"/>
              </a:rPr>
              <a:t>Stereotypes of men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>
                <a:ea typeface="+mj-ea"/>
                <a:cs typeface="+mj-cs"/>
              </a:rPr>
              <a:t>Stereotypes of women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1889" y="874858"/>
            <a:ext cx="5461635" cy="5577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245886-1EB9-4DE9-BA9E-73F6F8BB7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165299"/>
            <a:ext cx="5728547" cy="30791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80646" y="629801"/>
            <a:ext cx="10824543" cy="636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Exploring stereotypes: Nursery Rhyme</a:t>
            </a: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586879-4139-0B4C-A2BF-DF3C81169703}"/>
              </a:ext>
            </a:extLst>
          </p:cNvPr>
          <p:cNvSpPr txBox="1">
            <a:spLocks/>
          </p:cNvSpPr>
          <p:nvPr/>
        </p:nvSpPr>
        <p:spPr>
          <a:xfrm>
            <a:off x="480646" y="1266021"/>
            <a:ext cx="5509846" cy="487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b="1" dirty="0"/>
              <a:t>What Are Little Boys/Girls Made of?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dirty="0"/>
              <a:t>What are little boys made of?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dirty="0"/>
              <a:t>Frogs and snails,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dirty="0"/>
              <a:t>And puppy-dogs' tails;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dirty="0"/>
              <a:t>That's what little boys are made of!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br>
              <a:rPr lang="en-GB" dirty="0"/>
            </a:br>
            <a:r>
              <a:rPr lang="en-GB" dirty="0"/>
              <a:t>What are little girls made of?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dirty="0"/>
              <a:t>Sugar and spice,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dirty="0"/>
              <a:t>And all that's nice;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dirty="0"/>
              <a:t>That's what little girls are made of. </a:t>
            </a:r>
          </a:p>
        </p:txBody>
      </p:sp>
    </p:spTree>
    <p:extLst>
      <p:ext uri="{BB962C8B-B14F-4D97-AF65-F5344CB8AC3E}">
        <p14:creationId xmlns:p14="http://schemas.microsoft.com/office/powerpoint/2010/main" val="27772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338646" y="1771811"/>
            <a:ext cx="3821723" cy="178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Exploring stereotypes: </a:t>
            </a:r>
            <a:br>
              <a:rPr lang="en-GB" sz="3200" b="1" dirty="0"/>
            </a:br>
            <a:r>
              <a:rPr lang="en-US" b="1" dirty="0"/>
              <a:t>Science and technology subjects are for boys</a:t>
            </a:r>
            <a:endParaRPr lang="en-US" sz="3200" dirty="0"/>
          </a:p>
        </p:txBody>
      </p:sp>
      <p:pic>
        <p:nvPicPr>
          <p:cNvPr id="5" name="Picture 4" descr="A picture containing monitor, computer, table, indoor&#10;&#10;Description automatically generated">
            <a:extLst>
              <a:ext uri="{FF2B5EF4-FFF2-40B4-BE49-F238E27FC236}">
                <a16:creationId xmlns:a16="http://schemas.microsoft.com/office/drawing/2014/main" id="{E80EF167-78C0-4EDF-997E-2ABFCC18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103533"/>
            <a:ext cx="6547690" cy="46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314958" y="319088"/>
            <a:ext cx="3821723" cy="178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b="1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586879-4139-0B4C-A2BF-DF3C81169703}"/>
              </a:ext>
            </a:extLst>
          </p:cNvPr>
          <p:cNvSpPr txBox="1">
            <a:spLocks/>
          </p:cNvSpPr>
          <p:nvPr/>
        </p:nvSpPr>
        <p:spPr>
          <a:xfrm>
            <a:off x="4023360" y="1648307"/>
            <a:ext cx="7482447" cy="38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Truth</a:t>
            </a:r>
            <a:r>
              <a:rPr lang="en-US" dirty="0"/>
              <a:t>: </a:t>
            </a:r>
            <a:r>
              <a:rPr lang="en-GB" dirty="0"/>
              <a:t>Girls and women have been under represented, in these subjects at school, and so this becomes true in University and the workplace. </a:t>
            </a:r>
          </a:p>
          <a:p>
            <a:pPr marL="0" indent="0">
              <a:buNone/>
            </a:pPr>
            <a:r>
              <a:rPr lang="en-GB" dirty="0"/>
              <a:t>But things are changing, and girls are picking these subjects and doing better at school and so becoming students and workers in these areas of work.</a:t>
            </a:r>
          </a:p>
        </p:txBody>
      </p:sp>
      <p:pic>
        <p:nvPicPr>
          <p:cNvPr id="9" name="Picture 8" descr="A picture containing person, indoor, wall, man&#10;&#10;Description automatically generated">
            <a:extLst>
              <a:ext uri="{FF2B5EF4-FFF2-40B4-BE49-F238E27FC236}">
                <a16:creationId xmlns:a16="http://schemas.microsoft.com/office/drawing/2014/main" id="{E73AAEAA-5846-4B27-AF97-78F3C3C96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71" y="1503814"/>
            <a:ext cx="3198129" cy="4799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94AD5-D7CB-4289-0FD4-8E124F8E1C97}"/>
              </a:ext>
            </a:extLst>
          </p:cNvPr>
          <p:cNvSpPr txBox="1"/>
          <p:nvPr/>
        </p:nvSpPr>
        <p:spPr>
          <a:xfrm>
            <a:off x="357870" y="625711"/>
            <a:ext cx="8969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/>
              <a:t>Science and technology subjects are for boys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8B58A-EB78-C5F9-1C22-DA0767C1F367}"/>
              </a:ext>
            </a:extLst>
          </p:cNvPr>
          <p:cNvSpPr txBox="1"/>
          <p:nvPr/>
        </p:nvSpPr>
        <p:spPr>
          <a:xfrm>
            <a:off x="9144000" y="6605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FALSE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71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86810" y="1022987"/>
            <a:ext cx="10418379" cy="178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Exploring stereotypes: </a:t>
            </a:r>
          </a:p>
          <a:p>
            <a:pPr marL="0" indent="0">
              <a:buNone/>
            </a:pPr>
            <a:r>
              <a:rPr lang="en-US" sz="3600" b="1" dirty="0"/>
              <a:t>Boys don’t get emotional. Boys don’t cry.</a:t>
            </a:r>
            <a:endParaRPr lang="en-US" sz="3600" dirty="0"/>
          </a:p>
        </p:txBody>
      </p:sp>
      <p:pic>
        <p:nvPicPr>
          <p:cNvPr id="8" name="Picture 7" descr="A young person sitting at a beach&#10;&#10;Description automatically generated">
            <a:extLst>
              <a:ext uri="{FF2B5EF4-FFF2-40B4-BE49-F238E27FC236}">
                <a16:creationId xmlns:a16="http://schemas.microsoft.com/office/drawing/2014/main" id="{98A9269C-6743-47C4-BAB5-6F18BF96B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436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38786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55003" y="997327"/>
            <a:ext cx="4992357" cy="178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3200" b="1" dirty="0"/>
            </a:br>
            <a:r>
              <a:rPr lang="en-US" sz="3200" b="1" dirty="0"/>
              <a:t>Boys don’t get emotional. Boys don’t cry.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FALSE. </a:t>
            </a:r>
            <a:r>
              <a:rPr lang="en-US" sz="3200" b="1" dirty="0"/>
              <a:t>They do, why is it important that boys and men can show their emotions.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27B9681-1FF8-4920-87FA-90A8843E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28" y="1083450"/>
            <a:ext cx="6881745" cy="4590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FB96DC-4012-29C0-B95E-3C21C5B3E019}"/>
              </a:ext>
            </a:extLst>
          </p:cNvPr>
          <p:cNvSpPr txBox="1"/>
          <p:nvPr/>
        </p:nvSpPr>
        <p:spPr>
          <a:xfrm>
            <a:off x="555003" y="8987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Exploring stereotypes: 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E8940-5B75-4784-CB7E-D40D769BADB6}"/>
              </a:ext>
            </a:extLst>
          </p:cNvPr>
          <p:cNvSpPr txBox="1"/>
          <p:nvPr/>
        </p:nvSpPr>
        <p:spPr>
          <a:xfrm>
            <a:off x="555003" y="5497551"/>
            <a:ext cx="613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i="1" dirty="0"/>
              <a:t>Man up Means…</a:t>
            </a:r>
            <a:endParaRPr lang="en-US" sz="1800" u="sng" dirty="0">
              <a:hlinkClick r:id="rId4"/>
            </a:endParaRPr>
          </a:p>
          <a:p>
            <a:pPr marL="0" indent="0">
              <a:buNone/>
            </a:pPr>
            <a:r>
              <a:rPr lang="en-US" sz="1800" u="sng" dirty="0">
                <a:hlinkClick r:id="rId4"/>
              </a:rPr>
              <a:t>https://youtu.be/lZyHCT-hdNs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(duration 47 seconds)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0BC044831EF44A7D40A7228CB43BB" ma:contentTypeVersion="3" ma:contentTypeDescription="Create a new document." ma:contentTypeScope="" ma:versionID="150e89592969ccedc523444dedd0f3b0">
  <xsd:schema xmlns:xsd="http://www.w3.org/2001/XMLSchema" xmlns:xs="http://www.w3.org/2001/XMLSchema" xmlns:p="http://schemas.microsoft.com/office/2006/metadata/properties" xmlns:ns2="3510759f-cbb1-42b4-9074-c4c86314daf7" targetNamespace="http://schemas.microsoft.com/office/2006/metadata/properties" ma:root="true" ma:fieldsID="8c8e0e667aa475117594caa1063ceaa6" ns2:_="">
    <xsd:import namespace="3510759f-cbb1-42b4-9074-c4c86314da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0759f-cbb1-42b4-9074-c4c86314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F9BF44-1A18-49AD-A30C-69E2196D0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4A2666-7DCE-4E1F-9699-6A5E26052C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0EB4B-9ACF-4CBA-895F-A20711FCC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0759f-cbb1-42b4-9074-c4c86314da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ca86c17-792a-4680-9f66-47d11b7316cb}" enabled="1" method="Standard" siteId="{0aff647e-10de-4eb1-90e9-d05789ef2c0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475</Words>
  <Application>Microsoft Office PowerPoint</Application>
  <PresentationFormat>Widescreen</PresentationFormat>
  <Paragraphs>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Futura Medium</vt:lpstr>
      <vt:lpstr>Wingdings</vt:lpstr>
      <vt:lpstr>Office Theme</vt:lpstr>
      <vt:lpstr>Stereotypes &amp; 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Equality or Equity?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3.6.1 Gender: Boys, Girls and Stereotypes </dc:title>
  <dc:creator>Colin Morrison</dc:creator>
  <cp:lastModifiedBy>Alyssa Isaac</cp:lastModifiedBy>
  <cp:revision>17</cp:revision>
  <dcterms:created xsi:type="dcterms:W3CDTF">2019-06-06T11:06:19Z</dcterms:created>
  <dcterms:modified xsi:type="dcterms:W3CDTF">2024-10-01T14:50:27Z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0x0101006000BC044831EF44A7D40A7228CB43BB</vt:lpwstr>
  </property>
  <property fmtid="{D5CDD505-2E9C-101B-9397-08002B2CF9AE}" pid="3" name="Order">
    <vt:r8>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